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Lst>
  <p:sldSz cx="18288000" cy="10287000"/>
  <p:notesSz cx="6858000" cy="9144000"/>
  <p:embeddedFontLst>
    <p:embeddedFont>
      <p:font typeface="Tropika Script" charset="1" panose="00000500000000000000"/>
      <p:regular r:id="rId23"/>
    </p:embeddedFont>
    <p:embeddedFont>
      <p:font typeface="Poppins" charset="1" panose="00000500000000000000"/>
      <p:regular r:id="rId24"/>
    </p:embeddedFont>
    <p:embeddedFont>
      <p:font typeface="Poppins Light" charset="1" panose="00000400000000000000"/>
      <p:regular r:id="rId25"/>
    </p:embeddedFont>
    <p:embeddedFont>
      <p:font typeface="Poppins Bold" charset="1" panose="00000800000000000000"/>
      <p:regular r:id="rId26"/>
    </p:embeddedFont>
    <p:embeddedFont>
      <p:font typeface="Glacial Indifference" charset="1" panose="00000000000000000000"/>
      <p:regular r:id="rId2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slides/slide11.xml" Type="http://schemas.openxmlformats.org/officeDocument/2006/relationships/slide"/><Relationship Id="rId17" Target="slides/slide12.xml" Type="http://schemas.openxmlformats.org/officeDocument/2006/relationships/slide"/><Relationship Id="rId18" Target="slides/slide13.xml" Type="http://schemas.openxmlformats.org/officeDocument/2006/relationships/slide"/><Relationship Id="rId19" Target="slides/slide14.xml" Type="http://schemas.openxmlformats.org/officeDocument/2006/relationships/slide"/><Relationship Id="rId2" Target="presProps.xml" Type="http://schemas.openxmlformats.org/officeDocument/2006/relationships/presProps"/><Relationship Id="rId20" Target="slides/slide15.xml" Type="http://schemas.openxmlformats.org/officeDocument/2006/relationships/slide"/><Relationship Id="rId21" Target="slides/slide16.xml" Type="http://schemas.openxmlformats.org/officeDocument/2006/relationships/slide"/><Relationship Id="rId22" Target="slides/slide17.xml" Type="http://schemas.openxmlformats.org/officeDocument/2006/relationships/slide"/><Relationship Id="rId23" Target="fonts/font23.fntdata" Type="http://schemas.openxmlformats.org/officeDocument/2006/relationships/font"/><Relationship Id="rId24" Target="fonts/font24.fntdata" Type="http://schemas.openxmlformats.org/officeDocument/2006/relationships/font"/><Relationship Id="rId25" Target="fonts/font25.fntdata" Type="http://schemas.openxmlformats.org/officeDocument/2006/relationships/font"/><Relationship Id="rId26" Target="fonts/font26.fntdata" Type="http://schemas.openxmlformats.org/officeDocument/2006/relationships/font"/><Relationship Id="rId27" Target="fonts/font27.fntdata" Type="http://schemas.openxmlformats.org/officeDocument/2006/relationships/font"/><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4.png" Type="http://schemas.openxmlformats.org/officeDocument/2006/relationships/image"/><Relationship Id="rId3" Target="../media/image1.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5.jpeg" Type="http://schemas.openxmlformats.org/officeDocument/2006/relationships/image"/><Relationship Id="rId4" Target="../media/image6.jpeg" Type="http://schemas.openxmlformats.org/officeDocument/2006/relationships/image"/><Relationship Id="rId5" Target="../media/image7.jpeg" Type="http://schemas.openxmlformats.org/officeDocument/2006/relationships/image"/><Relationship Id="rId6" Target="../media/image8.png" Type="http://schemas.openxmlformats.org/officeDocument/2006/relationships/image"/><Relationship Id="rId7" Target="../media/image9.pn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png" Type="http://schemas.openxmlformats.org/officeDocument/2006/relationships/image"/><Relationship Id="rId3" Target="../media/image1.pn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1.pn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TextBox 2" id="2"/>
          <p:cNvSpPr txBox="true"/>
          <p:nvPr/>
        </p:nvSpPr>
        <p:spPr>
          <a:xfrm rot="-592460">
            <a:off x="6037099" y="3412824"/>
            <a:ext cx="6302796" cy="1506221"/>
          </a:xfrm>
          <a:prstGeom prst="rect">
            <a:avLst/>
          </a:prstGeom>
        </p:spPr>
        <p:txBody>
          <a:bodyPr anchor="t" rtlCol="false" tIns="0" lIns="0" bIns="0" rIns="0">
            <a:spAutoFit/>
          </a:bodyPr>
          <a:lstStyle/>
          <a:p>
            <a:pPr algn="ctr">
              <a:lnSpc>
                <a:spcPts val="11300"/>
              </a:lnSpc>
              <a:spcBef>
                <a:spcPct val="0"/>
              </a:spcBef>
            </a:pPr>
            <a:r>
              <a:rPr lang="en-US" sz="11300">
                <a:solidFill>
                  <a:srgbClr val="163D66"/>
                </a:solidFill>
                <a:latin typeface="Tropika Script"/>
                <a:ea typeface="Tropika Script"/>
                <a:cs typeface="Tropika Script"/>
                <a:sym typeface="Tropika Script"/>
              </a:rPr>
              <a:t>Welcome</a:t>
            </a:r>
          </a:p>
        </p:txBody>
      </p:sp>
      <p:grpSp>
        <p:nvGrpSpPr>
          <p:cNvPr name="Group 3" id="3"/>
          <p:cNvGrpSpPr/>
          <p:nvPr/>
        </p:nvGrpSpPr>
        <p:grpSpPr>
          <a:xfrm rot="0">
            <a:off x="13700141" y="7874716"/>
            <a:ext cx="4208180" cy="2048069"/>
            <a:chOff x="0" y="0"/>
            <a:chExt cx="5610906" cy="2730759"/>
          </a:xfrm>
        </p:grpSpPr>
        <p:sp>
          <p:nvSpPr>
            <p:cNvPr name="Freeform 4" id="4"/>
            <p:cNvSpPr/>
            <p:nvPr/>
          </p:nvSpPr>
          <p:spPr>
            <a:xfrm flipH="false" flipV="false" rot="0">
              <a:off x="3025630" y="0"/>
              <a:ext cx="2180193" cy="1844779"/>
            </a:xfrm>
            <a:custGeom>
              <a:avLst/>
              <a:gdLst/>
              <a:ahLst/>
              <a:cxnLst/>
              <a:rect r="r" b="b" t="t" l="l"/>
              <a:pathLst>
                <a:path h="1844779" w="2180193">
                  <a:moveTo>
                    <a:pt x="0" y="0"/>
                  </a:moveTo>
                  <a:lnTo>
                    <a:pt x="2180194" y="0"/>
                  </a:lnTo>
                  <a:lnTo>
                    <a:pt x="2180194" y="1844779"/>
                  </a:lnTo>
                  <a:lnTo>
                    <a:pt x="0" y="1844779"/>
                  </a:lnTo>
                  <a:lnTo>
                    <a:pt x="0" y="0"/>
                  </a:lnTo>
                  <a:close/>
                </a:path>
              </a:pathLst>
            </a:custGeom>
            <a:blipFill>
              <a:blip r:embed="rId2"/>
              <a:stretch>
                <a:fillRect l="0" t="0" r="0" b="0"/>
              </a:stretch>
            </a:blipFill>
          </p:spPr>
        </p:sp>
        <p:sp>
          <p:nvSpPr>
            <p:cNvPr name="TextBox 5" id="5"/>
            <p:cNvSpPr txBox="true"/>
            <p:nvPr/>
          </p:nvSpPr>
          <p:spPr>
            <a:xfrm rot="0">
              <a:off x="0" y="1848955"/>
              <a:ext cx="5610906" cy="881804"/>
            </a:xfrm>
            <a:prstGeom prst="rect">
              <a:avLst/>
            </a:prstGeom>
          </p:spPr>
          <p:txBody>
            <a:bodyPr anchor="t" rtlCol="false" tIns="0" lIns="0" bIns="0" rIns="0">
              <a:spAutoFit/>
            </a:bodyPr>
            <a:lstStyle/>
            <a:p>
              <a:pPr algn="r">
                <a:lnSpc>
                  <a:spcPts val="2659"/>
                </a:lnSpc>
              </a:pPr>
              <a:r>
                <a:rPr lang="en-US" sz="1899">
                  <a:solidFill>
                    <a:srgbClr val="163D66"/>
                  </a:solidFill>
                  <a:latin typeface="Poppins"/>
                  <a:ea typeface="Poppins"/>
                  <a:cs typeface="Poppins"/>
                  <a:sym typeface="Poppins"/>
                </a:rPr>
                <a:t>Jubilee School PTA is a registered charity, number 1179031</a:t>
              </a:r>
            </a:p>
          </p:txBody>
        </p:sp>
      </p:grpSp>
      <p:sp>
        <p:nvSpPr>
          <p:cNvPr name="TextBox 6" id="6"/>
          <p:cNvSpPr txBox="true"/>
          <p:nvPr/>
        </p:nvSpPr>
        <p:spPr>
          <a:xfrm rot="0">
            <a:off x="1028700" y="7760416"/>
            <a:ext cx="6765198" cy="2162369"/>
          </a:xfrm>
          <a:prstGeom prst="rect">
            <a:avLst/>
          </a:prstGeom>
        </p:spPr>
        <p:txBody>
          <a:bodyPr anchor="t" rtlCol="false" tIns="0" lIns="0" bIns="0" rIns="0">
            <a:spAutoFit/>
          </a:bodyPr>
          <a:lstStyle/>
          <a:p>
            <a:pPr algn="l">
              <a:lnSpc>
                <a:spcPts val="5661"/>
              </a:lnSpc>
            </a:pPr>
            <a:r>
              <a:rPr lang="en-US" sz="4044">
                <a:solidFill>
                  <a:srgbClr val="163D66"/>
                </a:solidFill>
                <a:latin typeface="Poppins"/>
                <a:ea typeface="Poppins"/>
                <a:cs typeface="Poppins"/>
                <a:sym typeface="Poppins"/>
              </a:rPr>
              <a:t>Jubilee School PTA</a:t>
            </a:r>
          </a:p>
          <a:p>
            <a:pPr algn="l">
              <a:lnSpc>
                <a:spcPts val="5661"/>
              </a:lnSpc>
            </a:pPr>
            <a:r>
              <a:rPr lang="en-US" sz="4044">
                <a:solidFill>
                  <a:srgbClr val="163D66"/>
                </a:solidFill>
                <a:latin typeface="Poppins"/>
                <a:ea typeface="Poppins"/>
                <a:cs typeface="Poppins"/>
                <a:sym typeface="Poppins"/>
              </a:rPr>
              <a:t>Charity AGM</a:t>
            </a:r>
          </a:p>
          <a:p>
            <a:pPr algn="l">
              <a:lnSpc>
                <a:spcPts val="5661"/>
              </a:lnSpc>
            </a:pPr>
            <a:r>
              <a:rPr lang="en-US" sz="4044">
                <a:solidFill>
                  <a:srgbClr val="163D66"/>
                </a:solidFill>
                <a:latin typeface="Poppins"/>
                <a:ea typeface="Poppins"/>
                <a:cs typeface="Poppins"/>
                <a:sym typeface="Poppins"/>
              </a:rPr>
              <a:t>Thursday 13 February 2025</a:t>
            </a:r>
          </a:p>
        </p:txBody>
      </p:sp>
    </p:spTree>
  </p:cSld>
  <p:clrMapOvr>
    <a:masterClrMapping/>
  </p:clrMapOvr>
</p:sld>
</file>

<file path=ppt/slides/slide1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TextBox 2" id="2"/>
          <p:cNvSpPr txBox="true"/>
          <p:nvPr/>
        </p:nvSpPr>
        <p:spPr>
          <a:xfrm rot="-592460">
            <a:off x="-102050" y="734794"/>
            <a:ext cx="7696996" cy="1225361"/>
          </a:xfrm>
          <a:prstGeom prst="rect">
            <a:avLst/>
          </a:prstGeom>
        </p:spPr>
        <p:txBody>
          <a:bodyPr anchor="t" rtlCol="false" tIns="0" lIns="0" bIns="0" rIns="0">
            <a:spAutoFit/>
          </a:bodyPr>
          <a:lstStyle/>
          <a:p>
            <a:pPr algn="ctr">
              <a:lnSpc>
                <a:spcPts val="9233"/>
              </a:lnSpc>
              <a:spcBef>
                <a:spcPct val="0"/>
              </a:spcBef>
            </a:pPr>
            <a:r>
              <a:rPr lang="en-US" sz="9233">
                <a:solidFill>
                  <a:srgbClr val="163D66"/>
                </a:solidFill>
                <a:latin typeface="Tropika Script"/>
                <a:ea typeface="Tropika Script"/>
                <a:cs typeface="Tropika Script"/>
                <a:sym typeface="Tropika Script"/>
              </a:rPr>
              <a:t>Current position</a:t>
            </a:r>
          </a:p>
        </p:txBody>
      </p:sp>
      <p:pic>
        <p:nvPicPr>
          <p:cNvPr name="Picture 3" id="3"/>
          <p:cNvPicPr>
            <a:picLocks noChangeAspect="true"/>
          </p:cNvPicPr>
          <p:nvPr/>
        </p:nvPicPr>
        <p:blipFill>
          <a:blip r:embed="rId2"/>
          <a:stretch>
            <a:fillRect/>
          </a:stretch>
        </p:blipFill>
        <p:spPr>
          <a:xfrm rot="0">
            <a:off x="2583658" y="981183"/>
            <a:ext cx="13120684" cy="8324635"/>
          </a:xfrm>
          <a:prstGeom prst="rect">
            <a:avLst/>
          </a:prstGeom>
        </p:spPr>
      </p:pic>
      <p:grpSp>
        <p:nvGrpSpPr>
          <p:cNvPr name="Group 4" id="4"/>
          <p:cNvGrpSpPr/>
          <p:nvPr/>
        </p:nvGrpSpPr>
        <p:grpSpPr>
          <a:xfrm rot="0">
            <a:off x="14672638" y="7874716"/>
            <a:ext cx="2931871" cy="1853061"/>
            <a:chOff x="0" y="0"/>
            <a:chExt cx="3909161" cy="2470748"/>
          </a:xfrm>
        </p:grpSpPr>
        <p:sp>
          <p:nvSpPr>
            <p:cNvPr name="Freeform 5" id="5"/>
            <p:cNvSpPr/>
            <p:nvPr/>
          </p:nvSpPr>
          <p:spPr>
            <a:xfrm flipH="false" flipV="false" rot="0">
              <a:off x="1728968" y="0"/>
              <a:ext cx="2180193" cy="1844779"/>
            </a:xfrm>
            <a:custGeom>
              <a:avLst/>
              <a:gdLst/>
              <a:ahLst/>
              <a:cxnLst/>
              <a:rect r="r" b="b" t="t" l="l"/>
              <a:pathLst>
                <a:path h="1844779" w="2180193">
                  <a:moveTo>
                    <a:pt x="0" y="0"/>
                  </a:moveTo>
                  <a:lnTo>
                    <a:pt x="2180193" y="0"/>
                  </a:lnTo>
                  <a:lnTo>
                    <a:pt x="2180193" y="1844779"/>
                  </a:lnTo>
                  <a:lnTo>
                    <a:pt x="0" y="1844779"/>
                  </a:lnTo>
                  <a:lnTo>
                    <a:pt x="0" y="0"/>
                  </a:lnTo>
                  <a:close/>
                </a:path>
              </a:pathLst>
            </a:custGeom>
            <a:blipFill>
              <a:blip r:embed="rId3"/>
              <a:stretch>
                <a:fillRect l="0" t="0" r="0" b="0"/>
              </a:stretch>
            </a:blipFill>
          </p:spPr>
        </p:sp>
        <p:sp>
          <p:nvSpPr>
            <p:cNvPr name="TextBox 6" id="6"/>
            <p:cNvSpPr txBox="true"/>
            <p:nvPr/>
          </p:nvSpPr>
          <p:spPr>
            <a:xfrm rot="0">
              <a:off x="0" y="2033445"/>
              <a:ext cx="3909161" cy="437304"/>
            </a:xfrm>
            <a:prstGeom prst="rect">
              <a:avLst/>
            </a:prstGeom>
          </p:spPr>
          <p:txBody>
            <a:bodyPr anchor="t" rtlCol="false" tIns="0" lIns="0" bIns="0" rIns="0">
              <a:spAutoFit/>
            </a:bodyPr>
            <a:lstStyle/>
            <a:p>
              <a:pPr algn="r">
                <a:lnSpc>
                  <a:spcPts val="2659"/>
                </a:lnSpc>
              </a:pPr>
              <a:r>
                <a:rPr lang="en-US" sz="1899">
                  <a:solidFill>
                    <a:srgbClr val="163D66"/>
                  </a:solidFill>
                  <a:latin typeface="Poppins"/>
                  <a:ea typeface="Poppins"/>
                  <a:cs typeface="Poppins"/>
                  <a:sym typeface="Poppins"/>
                </a:rPr>
                <a:t>Charity number 1179031</a:t>
              </a:r>
            </a:p>
          </p:txBody>
        </p:sp>
      </p:grpSp>
    </p:spTree>
  </p:cSld>
  <p:clrMapOvr>
    <a:masterClrMapping/>
  </p:clrMapOvr>
</p:sld>
</file>

<file path=ppt/slides/slide1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1028700" y="3126678"/>
            <a:ext cx="3092779" cy="3096322"/>
            <a:chOff x="0" y="0"/>
            <a:chExt cx="933551" cy="934621"/>
          </a:xfrm>
        </p:grpSpPr>
        <p:sp>
          <p:nvSpPr>
            <p:cNvPr name="Freeform 3" id="3"/>
            <p:cNvSpPr/>
            <p:nvPr/>
          </p:nvSpPr>
          <p:spPr>
            <a:xfrm flipH="false" flipV="false" rot="0">
              <a:off x="0" y="0"/>
              <a:ext cx="933551" cy="934621"/>
            </a:xfrm>
            <a:custGeom>
              <a:avLst/>
              <a:gdLst/>
              <a:ahLst/>
              <a:cxnLst/>
              <a:rect r="r" b="b" t="t" l="l"/>
              <a:pathLst>
                <a:path h="934621" w="933551">
                  <a:moveTo>
                    <a:pt x="466776" y="0"/>
                  </a:moveTo>
                  <a:cubicBezTo>
                    <a:pt x="208983" y="0"/>
                    <a:pt x="0" y="209222"/>
                    <a:pt x="0" y="467310"/>
                  </a:cubicBezTo>
                  <a:cubicBezTo>
                    <a:pt x="0" y="725399"/>
                    <a:pt x="208983" y="934621"/>
                    <a:pt x="466776" y="934621"/>
                  </a:cubicBezTo>
                  <a:cubicBezTo>
                    <a:pt x="724569" y="934621"/>
                    <a:pt x="933551" y="725399"/>
                    <a:pt x="933551" y="467310"/>
                  </a:cubicBezTo>
                  <a:cubicBezTo>
                    <a:pt x="933551" y="209222"/>
                    <a:pt x="724569" y="0"/>
                    <a:pt x="466776" y="0"/>
                  </a:cubicBezTo>
                  <a:close/>
                </a:path>
              </a:pathLst>
            </a:custGeom>
            <a:solidFill>
              <a:srgbClr val="41B8D5"/>
            </a:solidFill>
          </p:spPr>
        </p:sp>
        <p:sp>
          <p:nvSpPr>
            <p:cNvPr name="TextBox 4" id="4"/>
            <p:cNvSpPr txBox="true"/>
            <p:nvPr/>
          </p:nvSpPr>
          <p:spPr>
            <a:xfrm>
              <a:off x="87520" y="20946"/>
              <a:ext cx="758510" cy="826054"/>
            </a:xfrm>
            <a:prstGeom prst="rect">
              <a:avLst/>
            </a:prstGeom>
          </p:spPr>
          <p:txBody>
            <a:bodyPr anchor="ctr" rtlCol="false" tIns="50800" lIns="50800" bIns="50800" rIns="50800"/>
            <a:lstStyle/>
            <a:p>
              <a:pPr algn="ctr">
                <a:lnSpc>
                  <a:spcPts val="3499"/>
                </a:lnSpc>
              </a:pPr>
              <a:r>
                <a:rPr lang="en-US" sz="2499">
                  <a:solidFill>
                    <a:srgbClr val="FFFFFF"/>
                  </a:solidFill>
                  <a:latin typeface="Poppins"/>
                  <a:ea typeface="Poppins"/>
                  <a:cs typeface="Poppins"/>
                  <a:sym typeface="Poppins"/>
                </a:rPr>
                <a:t>drama, speech, and performance sessions</a:t>
              </a:r>
            </a:p>
          </p:txBody>
        </p:sp>
      </p:grpSp>
      <p:sp>
        <p:nvSpPr>
          <p:cNvPr name="TextBox 5" id="5"/>
          <p:cNvSpPr txBox="true"/>
          <p:nvPr/>
        </p:nvSpPr>
        <p:spPr>
          <a:xfrm rot="-592460">
            <a:off x="75424" y="747922"/>
            <a:ext cx="8192606" cy="1225398"/>
          </a:xfrm>
          <a:prstGeom prst="rect">
            <a:avLst/>
          </a:prstGeom>
        </p:spPr>
        <p:txBody>
          <a:bodyPr anchor="t" rtlCol="false" tIns="0" lIns="0" bIns="0" rIns="0">
            <a:spAutoFit/>
          </a:bodyPr>
          <a:lstStyle/>
          <a:p>
            <a:pPr algn="ctr">
              <a:lnSpc>
                <a:spcPts val="9233"/>
              </a:lnSpc>
              <a:spcBef>
                <a:spcPct val="0"/>
              </a:spcBef>
            </a:pPr>
            <a:r>
              <a:rPr lang="en-US" sz="9233">
                <a:solidFill>
                  <a:srgbClr val="163D66"/>
                </a:solidFill>
                <a:latin typeface="Tropika Script"/>
                <a:ea typeface="Tropika Script"/>
                <a:cs typeface="Tropika Script"/>
                <a:sym typeface="Tropika Script"/>
              </a:rPr>
              <a:t>We’re supporting...</a:t>
            </a:r>
          </a:p>
        </p:txBody>
      </p:sp>
      <p:grpSp>
        <p:nvGrpSpPr>
          <p:cNvPr name="Group 6" id="6"/>
          <p:cNvGrpSpPr/>
          <p:nvPr/>
        </p:nvGrpSpPr>
        <p:grpSpPr>
          <a:xfrm rot="0">
            <a:off x="4336761" y="2106874"/>
            <a:ext cx="3086100" cy="3086100"/>
            <a:chOff x="0" y="0"/>
            <a:chExt cx="812800" cy="812800"/>
          </a:xfrm>
        </p:grpSpPr>
        <p:sp>
          <p:nvSpPr>
            <p:cNvPr name="Freeform 7" id="7"/>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2F5F98"/>
            </a:solidFill>
          </p:spPr>
        </p:sp>
        <p:sp>
          <p:nvSpPr>
            <p:cNvPr name="TextBox 8" id="8"/>
            <p:cNvSpPr txBox="true"/>
            <p:nvPr/>
          </p:nvSpPr>
          <p:spPr>
            <a:xfrm>
              <a:off x="76200" y="9525"/>
              <a:ext cx="660400" cy="727075"/>
            </a:xfrm>
            <a:prstGeom prst="rect">
              <a:avLst/>
            </a:prstGeom>
          </p:spPr>
          <p:txBody>
            <a:bodyPr anchor="ctr" rtlCol="false" tIns="50800" lIns="50800" bIns="50800" rIns="50800"/>
            <a:lstStyle/>
            <a:p>
              <a:pPr algn="ctr">
                <a:lnSpc>
                  <a:spcPts val="3499"/>
                </a:lnSpc>
              </a:pPr>
              <a:r>
                <a:rPr lang="en-US" sz="2499">
                  <a:solidFill>
                    <a:srgbClr val="FFFFFF"/>
                  </a:solidFill>
                  <a:latin typeface="Poppins"/>
                  <a:ea typeface="Poppins"/>
                  <a:cs typeface="Poppins"/>
                  <a:sym typeface="Poppins"/>
                </a:rPr>
                <a:t>new phonics books</a:t>
              </a:r>
            </a:p>
          </p:txBody>
        </p:sp>
      </p:grpSp>
      <p:grpSp>
        <p:nvGrpSpPr>
          <p:cNvPr name="Group 9" id="9"/>
          <p:cNvGrpSpPr/>
          <p:nvPr/>
        </p:nvGrpSpPr>
        <p:grpSpPr>
          <a:xfrm rot="0">
            <a:off x="3688192" y="5536822"/>
            <a:ext cx="3086100" cy="3086100"/>
            <a:chOff x="0" y="0"/>
            <a:chExt cx="812800" cy="812800"/>
          </a:xfrm>
        </p:grpSpPr>
        <p:sp>
          <p:nvSpPr>
            <p:cNvPr name="Freeform 10" id="10"/>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2D8BBA"/>
            </a:solidFill>
          </p:spPr>
        </p:sp>
        <p:sp>
          <p:nvSpPr>
            <p:cNvPr name="TextBox 11" id="11"/>
            <p:cNvSpPr txBox="true"/>
            <p:nvPr/>
          </p:nvSpPr>
          <p:spPr>
            <a:xfrm>
              <a:off x="76200" y="9525"/>
              <a:ext cx="660400" cy="727075"/>
            </a:xfrm>
            <a:prstGeom prst="rect">
              <a:avLst/>
            </a:prstGeom>
          </p:spPr>
          <p:txBody>
            <a:bodyPr anchor="ctr" rtlCol="false" tIns="50800" lIns="50800" bIns="50800" rIns="50800"/>
            <a:lstStyle/>
            <a:p>
              <a:pPr algn="ctr">
                <a:lnSpc>
                  <a:spcPts val="3499"/>
                </a:lnSpc>
              </a:pPr>
              <a:r>
                <a:rPr lang="en-US" sz="2499">
                  <a:solidFill>
                    <a:srgbClr val="FFFFFF"/>
                  </a:solidFill>
                  <a:latin typeface="Poppins"/>
                  <a:ea typeface="Poppins"/>
                  <a:cs typeface="Poppins"/>
                  <a:sym typeface="Poppins"/>
                </a:rPr>
                <a:t>more books for the library and classrooms</a:t>
              </a:r>
            </a:p>
          </p:txBody>
        </p:sp>
      </p:grpSp>
      <p:grpSp>
        <p:nvGrpSpPr>
          <p:cNvPr name="Group 12" id="12"/>
          <p:cNvGrpSpPr/>
          <p:nvPr/>
        </p:nvGrpSpPr>
        <p:grpSpPr>
          <a:xfrm rot="0">
            <a:off x="6783817" y="6836821"/>
            <a:ext cx="3086100" cy="3086100"/>
            <a:chOff x="0" y="0"/>
            <a:chExt cx="812800" cy="812800"/>
          </a:xfrm>
        </p:grpSpPr>
        <p:sp>
          <p:nvSpPr>
            <p:cNvPr name="Freeform 13" id="1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31356E"/>
            </a:solidFill>
          </p:spPr>
        </p:sp>
        <p:sp>
          <p:nvSpPr>
            <p:cNvPr name="TextBox 14" id="14"/>
            <p:cNvSpPr txBox="true"/>
            <p:nvPr/>
          </p:nvSpPr>
          <p:spPr>
            <a:xfrm>
              <a:off x="76200" y="9525"/>
              <a:ext cx="660400" cy="727075"/>
            </a:xfrm>
            <a:prstGeom prst="rect">
              <a:avLst/>
            </a:prstGeom>
          </p:spPr>
          <p:txBody>
            <a:bodyPr anchor="ctr" rtlCol="false" tIns="50800" lIns="50800" bIns="50800" rIns="50800"/>
            <a:lstStyle/>
            <a:p>
              <a:pPr algn="ctr">
                <a:lnSpc>
                  <a:spcPts val="3499"/>
                </a:lnSpc>
              </a:pPr>
              <a:r>
                <a:rPr lang="en-US" sz="2499">
                  <a:solidFill>
                    <a:srgbClr val="FFFFFF"/>
                  </a:solidFill>
                  <a:latin typeface="Poppins"/>
                  <a:ea typeface="Poppins"/>
                  <a:cs typeface="Poppins"/>
                  <a:sym typeface="Poppins"/>
                </a:rPr>
                <a:t>events to raise money and make memories for kids </a:t>
              </a:r>
            </a:p>
          </p:txBody>
        </p:sp>
      </p:grpSp>
      <p:grpSp>
        <p:nvGrpSpPr>
          <p:cNvPr name="Group 15" id="15"/>
          <p:cNvGrpSpPr/>
          <p:nvPr/>
        </p:nvGrpSpPr>
        <p:grpSpPr>
          <a:xfrm rot="0">
            <a:off x="7422861" y="3551760"/>
            <a:ext cx="3086100" cy="3086100"/>
            <a:chOff x="0" y="0"/>
            <a:chExt cx="812800" cy="812800"/>
          </a:xfrm>
        </p:grpSpPr>
        <p:sp>
          <p:nvSpPr>
            <p:cNvPr name="Freeform 16" id="1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5E3967"/>
            </a:solidFill>
          </p:spPr>
        </p:sp>
        <p:sp>
          <p:nvSpPr>
            <p:cNvPr name="TextBox 17" id="17"/>
            <p:cNvSpPr txBox="true"/>
            <p:nvPr/>
          </p:nvSpPr>
          <p:spPr>
            <a:xfrm>
              <a:off x="76200" y="9525"/>
              <a:ext cx="660400" cy="727075"/>
            </a:xfrm>
            <a:prstGeom prst="rect">
              <a:avLst/>
            </a:prstGeom>
          </p:spPr>
          <p:txBody>
            <a:bodyPr anchor="ctr" rtlCol="false" tIns="50800" lIns="50800" bIns="50800" rIns="50800"/>
            <a:lstStyle/>
            <a:p>
              <a:pPr algn="ctr">
                <a:lnSpc>
                  <a:spcPts val="3499"/>
                </a:lnSpc>
              </a:pPr>
              <a:r>
                <a:rPr lang="en-US" sz="2499">
                  <a:solidFill>
                    <a:srgbClr val="FFFFFF"/>
                  </a:solidFill>
                  <a:latin typeface="Poppins"/>
                  <a:ea typeface="Poppins"/>
                  <a:cs typeface="Poppins"/>
                  <a:sym typeface="Poppins"/>
                </a:rPr>
                <a:t>gifts and marking milestones (eg leavers tshirts)</a:t>
              </a:r>
            </a:p>
          </p:txBody>
        </p:sp>
      </p:grpSp>
      <p:grpSp>
        <p:nvGrpSpPr>
          <p:cNvPr name="Group 18" id="18"/>
          <p:cNvGrpSpPr/>
          <p:nvPr/>
        </p:nvGrpSpPr>
        <p:grpSpPr>
          <a:xfrm rot="0">
            <a:off x="10770772" y="3395737"/>
            <a:ext cx="3140617" cy="3087108"/>
            <a:chOff x="0" y="0"/>
            <a:chExt cx="913146" cy="897588"/>
          </a:xfrm>
        </p:grpSpPr>
        <p:sp>
          <p:nvSpPr>
            <p:cNvPr name="Freeform 19" id="19"/>
            <p:cNvSpPr/>
            <p:nvPr/>
          </p:nvSpPr>
          <p:spPr>
            <a:xfrm flipH="false" flipV="false" rot="0">
              <a:off x="0" y="0"/>
              <a:ext cx="913146" cy="897588"/>
            </a:xfrm>
            <a:custGeom>
              <a:avLst/>
              <a:gdLst/>
              <a:ahLst/>
              <a:cxnLst/>
              <a:rect r="r" b="b" t="t" l="l"/>
              <a:pathLst>
                <a:path h="897588" w="913146">
                  <a:moveTo>
                    <a:pt x="456573" y="0"/>
                  </a:moveTo>
                  <a:cubicBezTo>
                    <a:pt x="204415" y="0"/>
                    <a:pt x="0" y="200932"/>
                    <a:pt x="0" y="448794"/>
                  </a:cubicBezTo>
                  <a:cubicBezTo>
                    <a:pt x="0" y="696656"/>
                    <a:pt x="204415" y="897588"/>
                    <a:pt x="456573" y="897588"/>
                  </a:cubicBezTo>
                  <a:cubicBezTo>
                    <a:pt x="708731" y="897588"/>
                    <a:pt x="913146" y="696656"/>
                    <a:pt x="913146" y="448794"/>
                  </a:cubicBezTo>
                  <a:cubicBezTo>
                    <a:pt x="913146" y="200932"/>
                    <a:pt x="708731" y="0"/>
                    <a:pt x="456573" y="0"/>
                  </a:cubicBezTo>
                  <a:close/>
                </a:path>
              </a:pathLst>
            </a:custGeom>
            <a:solidFill>
              <a:srgbClr val="E28385"/>
            </a:solidFill>
          </p:spPr>
        </p:sp>
        <p:sp>
          <p:nvSpPr>
            <p:cNvPr name="TextBox 20" id="20"/>
            <p:cNvSpPr txBox="true"/>
            <p:nvPr/>
          </p:nvSpPr>
          <p:spPr>
            <a:xfrm>
              <a:off x="85607" y="17474"/>
              <a:ext cx="741931" cy="795965"/>
            </a:xfrm>
            <a:prstGeom prst="rect">
              <a:avLst/>
            </a:prstGeom>
          </p:spPr>
          <p:txBody>
            <a:bodyPr anchor="ctr" rtlCol="false" tIns="50800" lIns="50800" bIns="50800" rIns="50800"/>
            <a:lstStyle/>
            <a:p>
              <a:pPr algn="ctr">
                <a:lnSpc>
                  <a:spcPts val="3499"/>
                </a:lnSpc>
              </a:pPr>
              <a:r>
                <a:rPr lang="en-US" sz="2499">
                  <a:solidFill>
                    <a:srgbClr val="163D66"/>
                  </a:solidFill>
                  <a:latin typeface="Poppins"/>
                  <a:ea typeface="Poppins"/>
                  <a:cs typeface="Poppins"/>
                  <a:sym typeface="Poppins"/>
                </a:rPr>
                <a:t>KS1 book corners</a:t>
              </a:r>
            </a:p>
          </p:txBody>
        </p:sp>
      </p:grpSp>
      <p:grpSp>
        <p:nvGrpSpPr>
          <p:cNvPr name="Group 21" id="21"/>
          <p:cNvGrpSpPr/>
          <p:nvPr/>
        </p:nvGrpSpPr>
        <p:grpSpPr>
          <a:xfrm rot="0">
            <a:off x="592567" y="6836821"/>
            <a:ext cx="3086100" cy="3086100"/>
            <a:chOff x="0" y="0"/>
            <a:chExt cx="812800" cy="812800"/>
          </a:xfrm>
        </p:grpSpPr>
        <p:sp>
          <p:nvSpPr>
            <p:cNvPr name="Freeform 22" id="22"/>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CE5E8"/>
            </a:solidFill>
          </p:spPr>
        </p:sp>
        <p:sp>
          <p:nvSpPr>
            <p:cNvPr name="TextBox 23" id="23"/>
            <p:cNvSpPr txBox="true"/>
            <p:nvPr/>
          </p:nvSpPr>
          <p:spPr>
            <a:xfrm>
              <a:off x="76200" y="9525"/>
              <a:ext cx="660400" cy="727075"/>
            </a:xfrm>
            <a:prstGeom prst="rect">
              <a:avLst/>
            </a:prstGeom>
          </p:spPr>
          <p:txBody>
            <a:bodyPr anchor="ctr" rtlCol="false" tIns="50800" lIns="50800" bIns="50800" rIns="50800"/>
            <a:lstStyle/>
            <a:p>
              <a:pPr algn="ctr">
                <a:lnSpc>
                  <a:spcPts val="3499"/>
                </a:lnSpc>
              </a:pPr>
              <a:r>
                <a:rPr lang="en-US" sz="2499">
                  <a:solidFill>
                    <a:srgbClr val="163D66"/>
                  </a:solidFill>
                  <a:latin typeface="Poppins"/>
                  <a:ea typeface="Poppins"/>
                  <a:cs typeface="Poppins"/>
                  <a:sym typeface="Poppins"/>
                </a:rPr>
                <a:t>garden sessions for all children</a:t>
              </a:r>
            </a:p>
          </p:txBody>
        </p:sp>
      </p:grpSp>
      <p:grpSp>
        <p:nvGrpSpPr>
          <p:cNvPr name="Group 24" id="24"/>
          <p:cNvGrpSpPr/>
          <p:nvPr/>
        </p:nvGrpSpPr>
        <p:grpSpPr>
          <a:xfrm rot="0">
            <a:off x="8693418" y="416971"/>
            <a:ext cx="3086100" cy="3086100"/>
            <a:chOff x="0" y="0"/>
            <a:chExt cx="812800" cy="812800"/>
          </a:xfrm>
        </p:grpSpPr>
        <p:sp>
          <p:nvSpPr>
            <p:cNvPr name="Freeform 25" id="25"/>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895273"/>
            </a:solidFill>
          </p:spPr>
        </p:sp>
        <p:sp>
          <p:nvSpPr>
            <p:cNvPr name="TextBox 26" id="26"/>
            <p:cNvSpPr txBox="true"/>
            <p:nvPr/>
          </p:nvSpPr>
          <p:spPr>
            <a:xfrm>
              <a:off x="76200" y="9525"/>
              <a:ext cx="660400" cy="727075"/>
            </a:xfrm>
            <a:prstGeom prst="rect">
              <a:avLst/>
            </a:prstGeom>
          </p:spPr>
          <p:txBody>
            <a:bodyPr anchor="ctr" rtlCol="false" tIns="50800" lIns="50800" bIns="50800" rIns="50800"/>
            <a:lstStyle/>
            <a:p>
              <a:pPr algn="ctr">
                <a:lnSpc>
                  <a:spcPts val="3499"/>
                </a:lnSpc>
              </a:pPr>
              <a:r>
                <a:rPr lang="en-US" sz="2499">
                  <a:solidFill>
                    <a:srgbClr val="FFFFFF"/>
                  </a:solidFill>
                  <a:latin typeface="Poppins"/>
                  <a:ea typeface="Poppins"/>
                  <a:cs typeface="Poppins"/>
                  <a:sym typeface="Poppins"/>
                </a:rPr>
                <a:t>trips, bursaries and inclusion</a:t>
              </a:r>
            </a:p>
          </p:txBody>
        </p:sp>
      </p:grpSp>
      <p:grpSp>
        <p:nvGrpSpPr>
          <p:cNvPr name="Group 27" id="27"/>
          <p:cNvGrpSpPr/>
          <p:nvPr/>
        </p:nvGrpSpPr>
        <p:grpSpPr>
          <a:xfrm rot="0">
            <a:off x="10237216" y="6686550"/>
            <a:ext cx="3086100" cy="3086100"/>
            <a:chOff x="0" y="0"/>
            <a:chExt cx="812800" cy="812800"/>
          </a:xfrm>
        </p:grpSpPr>
        <p:sp>
          <p:nvSpPr>
            <p:cNvPr name="Freeform 28" id="28"/>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B97286"/>
            </a:solidFill>
          </p:spPr>
        </p:sp>
        <p:sp>
          <p:nvSpPr>
            <p:cNvPr name="TextBox 29" id="29"/>
            <p:cNvSpPr txBox="true"/>
            <p:nvPr/>
          </p:nvSpPr>
          <p:spPr>
            <a:xfrm>
              <a:off x="76200" y="9525"/>
              <a:ext cx="660400" cy="727075"/>
            </a:xfrm>
            <a:prstGeom prst="rect">
              <a:avLst/>
            </a:prstGeom>
          </p:spPr>
          <p:txBody>
            <a:bodyPr anchor="ctr" rtlCol="false" tIns="50800" lIns="50800" bIns="50800" rIns="50800"/>
            <a:lstStyle/>
            <a:p>
              <a:pPr algn="ctr">
                <a:lnSpc>
                  <a:spcPts val="3499"/>
                </a:lnSpc>
              </a:pPr>
              <a:r>
                <a:rPr lang="en-US" sz="2499">
                  <a:solidFill>
                    <a:srgbClr val="FFFFFF"/>
                  </a:solidFill>
                  <a:latin typeface="Poppins"/>
                  <a:ea typeface="Poppins"/>
                  <a:cs typeface="Poppins"/>
                  <a:sym typeface="Poppins"/>
                </a:rPr>
                <a:t>murals and environmental improvements</a:t>
              </a:r>
            </a:p>
          </p:txBody>
        </p:sp>
      </p:grpSp>
      <p:grpSp>
        <p:nvGrpSpPr>
          <p:cNvPr name="Group 30" id="30"/>
          <p:cNvGrpSpPr/>
          <p:nvPr/>
        </p:nvGrpSpPr>
        <p:grpSpPr>
          <a:xfrm rot="0">
            <a:off x="12157091" y="309637"/>
            <a:ext cx="3086100" cy="3086100"/>
            <a:chOff x="0" y="0"/>
            <a:chExt cx="812800" cy="812800"/>
          </a:xfrm>
        </p:grpSpPr>
        <p:sp>
          <p:nvSpPr>
            <p:cNvPr name="Freeform 31" id="31"/>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E9273"/>
            </a:solidFill>
          </p:spPr>
        </p:sp>
        <p:sp>
          <p:nvSpPr>
            <p:cNvPr name="TextBox 32" id="32"/>
            <p:cNvSpPr txBox="true"/>
            <p:nvPr/>
          </p:nvSpPr>
          <p:spPr>
            <a:xfrm>
              <a:off x="76200" y="9525"/>
              <a:ext cx="660400" cy="727075"/>
            </a:xfrm>
            <a:prstGeom prst="rect">
              <a:avLst/>
            </a:prstGeom>
          </p:spPr>
          <p:txBody>
            <a:bodyPr anchor="ctr" rtlCol="false" tIns="50800" lIns="50800" bIns="50800" rIns="50800"/>
            <a:lstStyle/>
            <a:p>
              <a:pPr algn="ctr">
                <a:lnSpc>
                  <a:spcPts val="3499"/>
                </a:lnSpc>
              </a:pPr>
              <a:r>
                <a:rPr lang="en-US" sz="2499">
                  <a:solidFill>
                    <a:srgbClr val="163D66"/>
                  </a:solidFill>
                  <a:latin typeface="Poppins"/>
                  <a:ea typeface="Poppins"/>
                  <a:cs typeface="Poppins"/>
                  <a:sym typeface="Poppins"/>
                </a:rPr>
                <a:t>Forest School kit refresh</a:t>
              </a:r>
            </a:p>
          </p:txBody>
        </p:sp>
      </p:grpSp>
      <p:grpSp>
        <p:nvGrpSpPr>
          <p:cNvPr name="Group 33" id="33"/>
          <p:cNvGrpSpPr/>
          <p:nvPr/>
        </p:nvGrpSpPr>
        <p:grpSpPr>
          <a:xfrm rot="0">
            <a:off x="13920914" y="4939795"/>
            <a:ext cx="3086100" cy="3086100"/>
            <a:chOff x="0" y="0"/>
            <a:chExt cx="812800" cy="812800"/>
          </a:xfrm>
        </p:grpSpPr>
        <p:sp>
          <p:nvSpPr>
            <p:cNvPr name="Freeform 34" id="34"/>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CB76"/>
            </a:solidFill>
          </p:spPr>
        </p:sp>
        <p:sp>
          <p:nvSpPr>
            <p:cNvPr name="TextBox 35" id="35"/>
            <p:cNvSpPr txBox="true"/>
            <p:nvPr/>
          </p:nvSpPr>
          <p:spPr>
            <a:xfrm>
              <a:off x="76200" y="9525"/>
              <a:ext cx="660400" cy="727075"/>
            </a:xfrm>
            <a:prstGeom prst="rect">
              <a:avLst/>
            </a:prstGeom>
          </p:spPr>
          <p:txBody>
            <a:bodyPr anchor="ctr" rtlCol="false" tIns="50800" lIns="50800" bIns="50800" rIns="50800"/>
            <a:lstStyle/>
            <a:p>
              <a:pPr algn="ctr">
                <a:lnSpc>
                  <a:spcPts val="3499"/>
                </a:lnSpc>
              </a:pPr>
              <a:r>
                <a:rPr lang="en-US" sz="2499">
                  <a:solidFill>
                    <a:srgbClr val="163D66"/>
                  </a:solidFill>
                  <a:latin typeface="Poppins"/>
                  <a:ea typeface="Poppins"/>
                  <a:cs typeface="Poppins"/>
                  <a:sym typeface="Poppins"/>
                </a:rPr>
                <a:t>shading sunny classrooms</a:t>
              </a:r>
            </a:p>
          </p:txBody>
        </p:sp>
      </p:grpSp>
      <p:grpSp>
        <p:nvGrpSpPr>
          <p:cNvPr name="Group 36" id="36"/>
          <p:cNvGrpSpPr/>
          <p:nvPr/>
        </p:nvGrpSpPr>
        <p:grpSpPr>
          <a:xfrm rot="0">
            <a:off x="14977912" y="1853191"/>
            <a:ext cx="3086100" cy="3086100"/>
            <a:chOff x="0" y="0"/>
            <a:chExt cx="812800" cy="812800"/>
          </a:xfrm>
        </p:grpSpPr>
        <p:sp>
          <p:nvSpPr>
            <p:cNvPr name="Freeform 37" id="37"/>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A95A"/>
            </a:solidFill>
          </p:spPr>
        </p:sp>
        <p:sp>
          <p:nvSpPr>
            <p:cNvPr name="TextBox 38" id="38"/>
            <p:cNvSpPr txBox="true"/>
            <p:nvPr/>
          </p:nvSpPr>
          <p:spPr>
            <a:xfrm>
              <a:off x="76200" y="9525"/>
              <a:ext cx="660400" cy="727075"/>
            </a:xfrm>
            <a:prstGeom prst="rect">
              <a:avLst/>
            </a:prstGeom>
          </p:spPr>
          <p:txBody>
            <a:bodyPr anchor="ctr" rtlCol="false" tIns="50800" lIns="50800" bIns="50800" rIns="50800"/>
            <a:lstStyle/>
            <a:p>
              <a:pPr algn="ctr">
                <a:lnSpc>
                  <a:spcPts val="3499"/>
                </a:lnSpc>
              </a:pPr>
              <a:r>
                <a:rPr lang="en-US" sz="2499">
                  <a:solidFill>
                    <a:srgbClr val="163D66"/>
                  </a:solidFill>
                  <a:latin typeface="Poppins"/>
                  <a:ea typeface="Poppins"/>
                  <a:cs typeface="Poppins"/>
                  <a:sym typeface="Poppins"/>
                </a:rPr>
                <a:t>playground resources</a:t>
              </a:r>
            </a:p>
          </p:txBody>
        </p:sp>
      </p:grpSp>
      <p:grpSp>
        <p:nvGrpSpPr>
          <p:cNvPr name="Group 39" id="39"/>
          <p:cNvGrpSpPr/>
          <p:nvPr/>
        </p:nvGrpSpPr>
        <p:grpSpPr>
          <a:xfrm rot="0">
            <a:off x="14672638" y="7874716"/>
            <a:ext cx="2931871" cy="1853061"/>
            <a:chOff x="0" y="0"/>
            <a:chExt cx="3909161" cy="2470748"/>
          </a:xfrm>
        </p:grpSpPr>
        <p:sp>
          <p:nvSpPr>
            <p:cNvPr name="Freeform 40" id="40"/>
            <p:cNvSpPr/>
            <p:nvPr/>
          </p:nvSpPr>
          <p:spPr>
            <a:xfrm flipH="false" flipV="false" rot="0">
              <a:off x="1728968" y="0"/>
              <a:ext cx="2180193" cy="1844779"/>
            </a:xfrm>
            <a:custGeom>
              <a:avLst/>
              <a:gdLst/>
              <a:ahLst/>
              <a:cxnLst/>
              <a:rect r="r" b="b" t="t" l="l"/>
              <a:pathLst>
                <a:path h="1844779" w="2180193">
                  <a:moveTo>
                    <a:pt x="0" y="0"/>
                  </a:moveTo>
                  <a:lnTo>
                    <a:pt x="2180193" y="0"/>
                  </a:lnTo>
                  <a:lnTo>
                    <a:pt x="2180193" y="1844779"/>
                  </a:lnTo>
                  <a:lnTo>
                    <a:pt x="0" y="1844779"/>
                  </a:lnTo>
                  <a:lnTo>
                    <a:pt x="0" y="0"/>
                  </a:lnTo>
                  <a:close/>
                </a:path>
              </a:pathLst>
            </a:custGeom>
            <a:blipFill>
              <a:blip r:embed="rId2"/>
              <a:stretch>
                <a:fillRect l="0" t="0" r="0" b="0"/>
              </a:stretch>
            </a:blipFill>
          </p:spPr>
        </p:sp>
        <p:sp>
          <p:nvSpPr>
            <p:cNvPr name="TextBox 41" id="41"/>
            <p:cNvSpPr txBox="true"/>
            <p:nvPr/>
          </p:nvSpPr>
          <p:spPr>
            <a:xfrm rot="0">
              <a:off x="0" y="2033445"/>
              <a:ext cx="3909161" cy="437304"/>
            </a:xfrm>
            <a:prstGeom prst="rect">
              <a:avLst/>
            </a:prstGeom>
          </p:spPr>
          <p:txBody>
            <a:bodyPr anchor="t" rtlCol="false" tIns="0" lIns="0" bIns="0" rIns="0">
              <a:spAutoFit/>
            </a:bodyPr>
            <a:lstStyle/>
            <a:p>
              <a:pPr algn="r">
                <a:lnSpc>
                  <a:spcPts val="2659"/>
                </a:lnSpc>
              </a:pPr>
              <a:r>
                <a:rPr lang="en-US" sz="1899">
                  <a:solidFill>
                    <a:srgbClr val="163D66"/>
                  </a:solidFill>
                  <a:latin typeface="Poppins"/>
                  <a:ea typeface="Poppins"/>
                  <a:cs typeface="Poppins"/>
                  <a:sym typeface="Poppins"/>
                </a:rPr>
                <a:t>Charity number 1179031</a:t>
              </a:r>
            </a:p>
          </p:txBody>
        </p:sp>
      </p:grpSp>
    </p:spTree>
  </p:cSld>
  <p:clrMapOvr>
    <a:masterClrMapping/>
  </p:clrMapOvr>
</p:sld>
</file>

<file path=ppt/slides/slide1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TextBox 2" id="2"/>
          <p:cNvSpPr txBox="true"/>
          <p:nvPr/>
        </p:nvSpPr>
        <p:spPr>
          <a:xfrm rot="-592460">
            <a:off x="5301881" y="2988613"/>
            <a:ext cx="7721805" cy="1503928"/>
          </a:xfrm>
          <a:prstGeom prst="rect">
            <a:avLst/>
          </a:prstGeom>
        </p:spPr>
        <p:txBody>
          <a:bodyPr anchor="t" rtlCol="false" tIns="0" lIns="0" bIns="0" rIns="0">
            <a:spAutoFit/>
          </a:bodyPr>
          <a:lstStyle/>
          <a:p>
            <a:pPr algn="ctr">
              <a:lnSpc>
                <a:spcPts val="11312"/>
              </a:lnSpc>
              <a:spcBef>
                <a:spcPct val="0"/>
              </a:spcBef>
            </a:pPr>
            <a:r>
              <a:rPr lang="en-US" sz="11312">
                <a:solidFill>
                  <a:srgbClr val="163D66"/>
                </a:solidFill>
                <a:latin typeface="Tropika Script"/>
                <a:ea typeface="Tropika Script"/>
                <a:cs typeface="Tropika Script"/>
                <a:sym typeface="Tropika Script"/>
              </a:rPr>
              <a:t>New Plans</a:t>
            </a:r>
          </a:p>
        </p:txBody>
      </p:sp>
      <p:grpSp>
        <p:nvGrpSpPr>
          <p:cNvPr name="Group 3" id="3"/>
          <p:cNvGrpSpPr/>
          <p:nvPr/>
        </p:nvGrpSpPr>
        <p:grpSpPr>
          <a:xfrm rot="0">
            <a:off x="13700141" y="7874716"/>
            <a:ext cx="4208180" cy="2048069"/>
            <a:chOff x="0" y="0"/>
            <a:chExt cx="5610906" cy="2730759"/>
          </a:xfrm>
        </p:grpSpPr>
        <p:sp>
          <p:nvSpPr>
            <p:cNvPr name="Freeform 4" id="4"/>
            <p:cNvSpPr/>
            <p:nvPr/>
          </p:nvSpPr>
          <p:spPr>
            <a:xfrm flipH="false" flipV="false" rot="0">
              <a:off x="3025630" y="0"/>
              <a:ext cx="2180193" cy="1844779"/>
            </a:xfrm>
            <a:custGeom>
              <a:avLst/>
              <a:gdLst/>
              <a:ahLst/>
              <a:cxnLst/>
              <a:rect r="r" b="b" t="t" l="l"/>
              <a:pathLst>
                <a:path h="1844779" w="2180193">
                  <a:moveTo>
                    <a:pt x="0" y="0"/>
                  </a:moveTo>
                  <a:lnTo>
                    <a:pt x="2180194" y="0"/>
                  </a:lnTo>
                  <a:lnTo>
                    <a:pt x="2180194" y="1844779"/>
                  </a:lnTo>
                  <a:lnTo>
                    <a:pt x="0" y="1844779"/>
                  </a:lnTo>
                  <a:lnTo>
                    <a:pt x="0" y="0"/>
                  </a:lnTo>
                  <a:close/>
                </a:path>
              </a:pathLst>
            </a:custGeom>
            <a:blipFill>
              <a:blip r:embed="rId2"/>
              <a:stretch>
                <a:fillRect l="0" t="0" r="0" b="0"/>
              </a:stretch>
            </a:blipFill>
          </p:spPr>
        </p:sp>
        <p:sp>
          <p:nvSpPr>
            <p:cNvPr name="TextBox 5" id="5"/>
            <p:cNvSpPr txBox="true"/>
            <p:nvPr/>
          </p:nvSpPr>
          <p:spPr>
            <a:xfrm rot="0">
              <a:off x="0" y="1848955"/>
              <a:ext cx="5610906" cy="881804"/>
            </a:xfrm>
            <a:prstGeom prst="rect">
              <a:avLst/>
            </a:prstGeom>
          </p:spPr>
          <p:txBody>
            <a:bodyPr anchor="t" rtlCol="false" tIns="0" lIns="0" bIns="0" rIns="0">
              <a:spAutoFit/>
            </a:bodyPr>
            <a:lstStyle/>
            <a:p>
              <a:pPr algn="r">
                <a:lnSpc>
                  <a:spcPts val="2659"/>
                </a:lnSpc>
              </a:pPr>
              <a:r>
                <a:rPr lang="en-US" sz="1899">
                  <a:solidFill>
                    <a:srgbClr val="163D66"/>
                  </a:solidFill>
                  <a:latin typeface="Poppins"/>
                  <a:ea typeface="Poppins"/>
                  <a:cs typeface="Poppins"/>
                  <a:sym typeface="Poppins"/>
                </a:rPr>
                <a:t>Jubilee School PTA is a registered charity, number 1179031</a:t>
              </a:r>
            </a:p>
          </p:txBody>
        </p:sp>
      </p:grpSp>
    </p:spTree>
  </p:cSld>
  <p:clrMapOvr>
    <a:masterClrMapping/>
  </p:clrMapOvr>
</p:sld>
</file>

<file path=ppt/slides/slide1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grpSp>
        <p:nvGrpSpPr>
          <p:cNvPr name="Group 2" id="2"/>
          <p:cNvGrpSpPr/>
          <p:nvPr/>
        </p:nvGrpSpPr>
        <p:grpSpPr>
          <a:xfrm rot="0">
            <a:off x="7041113" y="3040613"/>
            <a:ext cx="4205773" cy="4205773"/>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CE5E8"/>
            </a:solidFill>
          </p:spPr>
        </p:sp>
        <p:sp>
          <p:nvSpPr>
            <p:cNvPr name="TextBox 4" id="4"/>
            <p:cNvSpPr txBox="true"/>
            <p:nvPr/>
          </p:nvSpPr>
          <p:spPr>
            <a:xfrm>
              <a:off x="76200" y="9525"/>
              <a:ext cx="660400" cy="727075"/>
            </a:xfrm>
            <a:prstGeom prst="rect">
              <a:avLst/>
            </a:prstGeom>
          </p:spPr>
          <p:txBody>
            <a:bodyPr anchor="ctr" rtlCol="false" tIns="50800" lIns="50800" bIns="50800" rIns="50800"/>
            <a:lstStyle/>
            <a:p>
              <a:pPr algn="ctr">
                <a:lnSpc>
                  <a:spcPts val="3499"/>
                </a:lnSpc>
              </a:pPr>
              <a:r>
                <a:rPr lang="en-US" sz="2499">
                  <a:solidFill>
                    <a:srgbClr val="163D66"/>
                  </a:solidFill>
                  <a:latin typeface="Poppins"/>
                  <a:ea typeface="Poppins"/>
                  <a:cs typeface="Poppins"/>
                  <a:sym typeface="Poppins"/>
                </a:rPr>
                <a:t>Jubilee School Charity</a:t>
              </a:r>
            </a:p>
          </p:txBody>
        </p:sp>
      </p:grpSp>
      <p:grpSp>
        <p:nvGrpSpPr>
          <p:cNvPr name="Group 5" id="5"/>
          <p:cNvGrpSpPr/>
          <p:nvPr/>
        </p:nvGrpSpPr>
        <p:grpSpPr>
          <a:xfrm rot="0">
            <a:off x="10206857" y="276225"/>
            <a:ext cx="3086100" cy="3086100"/>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41B8D5"/>
            </a:solidFill>
          </p:spPr>
        </p:sp>
        <p:sp>
          <p:nvSpPr>
            <p:cNvPr name="TextBox 7" id="7"/>
            <p:cNvSpPr txBox="true"/>
            <p:nvPr/>
          </p:nvSpPr>
          <p:spPr>
            <a:xfrm>
              <a:off x="76200" y="9525"/>
              <a:ext cx="660400" cy="727075"/>
            </a:xfrm>
            <a:prstGeom prst="rect">
              <a:avLst/>
            </a:prstGeom>
          </p:spPr>
          <p:txBody>
            <a:bodyPr anchor="ctr" rtlCol="false" tIns="50800" lIns="50800" bIns="50800" rIns="50800"/>
            <a:lstStyle/>
            <a:p>
              <a:pPr algn="ctr">
                <a:lnSpc>
                  <a:spcPts val="3499"/>
                </a:lnSpc>
              </a:pPr>
              <a:r>
                <a:rPr lang="en-US" sz="2499">
                  <a:solidFill>
                    <a:srgbClr val="FFFFFF"/>
                  </a:solidFill>
                  <a:latin typeface="Poppins"/>
                  <a:ea typeface="Poppins"/>
                  <a:cs typeface="Poppins"/>
                  <a:sym typeface="Poppins"/>
                </a:rPr>
                <a:t>Fundraising</a:t>
              </a:r>
            </a:p>
          </p:txBody>
        </p:sp>
      </p:grpSp>
      <p:grpSp>
        <p:nvGrpSpPr>
          <p:cNvPr name="Group 8" id="8"/>
          <p:cNvGrpSpPr/>
          <p:nvPr/>
        </p:nvGrpSpPr>
        <p:grpSpPr>
          <a:xfrm rot="0">
            <a:off x="11751712" y="3600450"/>
            <a:ext cx="3086100" cy="3086100"/>
            <a:chOff x="0" y="0"/>
            <a:chExt cx="812800" cy="812800"/>
          </a:xfrm>
        </p:grpSpPr>
        <p:sp>
          <p:nvSpPr>
            <p:cNvPr name="Freeform 9" id="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2D8BBA"/>
            </a:solidFill>
          </p:spPr>
        </p:sp>
        <p:sp>
          <p:nvSpPr>
            <p:cNvPr name="TextBox 10" id="10"/>
            <p:cNvSpPr txBox="true"/>
            <p:nvPr/>
          </p:nvSpPr>
          <p:spPr>
            <a:xfrm>
              <a:off x="76200" y="9525"/>
              <a:ext cx="660400" cy="727075"/>
            </a:xfrm>
            <a:prstGeom prst="rect">
              <a:avLst/>
            </a:prstGeom>
          </p:spPr>
          <p:txBody>
            <a:bodyPr anchor="ctr" rtlCol="false" tIns="50800" lIns="50800" bIns="50800" rIns="50800"/>
            <a:lstStyle/>
            <a:p>
              <a:pPr algn="ctr">
                <a:lnSpc>
                  <a:spcPts val="3499"/>
                </a:lnSpc>
              </a:pPr>
              <a:r>
                <a:rPr lang="en-US" sz="2499">
                  <a:solidFill>
                    <a:srgbClr val="FFFFFF"/>
                  </a:solidFill>
                  <a:latin typeface="Poppins"/>
                  <a:ea typeface="Poppins"/>
                  <a:cs typeface="Poppins"/>
                  <a:sym typeface="Poppins"/>
                </a:rPr>
                <a:t>Preloved Uniform</a:t>
              </a:r>
            </a:p>
          </p:txBody>
        </p:sp>
      </p:grpSp>
      <p:grpSp>
        <p:nvGrpSpPr>
          <p:cNvPr name="Group 11" id="11"/>
          <p:cNvGrpSpPr/>
          <p:nvPr/>
        </p:nvGrpSpPr>
        <p:grpSpPr>
          <a:xfrm rot="0">
            <a:off x="10206857" y="6926480"/>
            <a:ext cx="3086100" cy="3086100"/>
            <a:chOff x="0" y="0"/>
            <a:chExt cx="812800" cy="812800"/>
          </a:xfrm>
        </p:grpSpPr>
        <p:sp>
          <p:nvSpPr>
            <p:cNvPr name="Freeform 12" id="12"/>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2F5F98"/>
            </a:solidFill>
          </p:spPr>
        </p:sp>
        <p:sp>
          <p:nvSpPr>
            <p:cNvPr name="TextBox 13" id="13"/>
            <p:cNvSpPr txBox="true"/>
            <p:nvPr/>
          </p:nvSpPr>
          <p:spPr>
            <a:xfrm>
              <a:off x="76200" y="9525"/>
              <a:ext cx="660400" cy="727075"/>
            </a:xfrm>
            <a:prstGeom prst="rect">
              <a:avLst/>
            </a:prstGeom>
          </p:spPr>
          <p:txBody>
            <a:bodyPr anchor="ctr" rtlCol="false" tIns="50800" lIns="50800" bIns="50800" rIns="50800"/>
            <a:lstStyle/>
            <a:p>
              <a:pPr algn="ctr">
                <a:lnSpc>
                  <a:spcPts val="3499"/>
                </a:lnSpc>
              </a:pPr>
              <a:r>
                <a:rPr lang="en-US" sz="2499">
                  <a:solidFill>
                    <a:srgbClr val="FFFFFF"/>
                  </a:solidFill>
                  <a:latin typeface="Poppins"/>
                  <a:ea typeface="Poppins"/>
                  <a:cs typeface="Poppins"/>
                  <a:sym typeface="Poppins"/>
                </a:rPr>
                <a:t>Reading</a:t>
              </a:r>
            </a:p>
          </p:txBody>
        </p:sp>
      </p:grpSp>
      <p:grpSp>
        <p:nvGrpSpPr>
          <p:cNvPr name="Group 14" id="14"/>
          <p:cNvGrpSpPr/>
          <p:nvPr/>
        </p:nvGrpSpPr>
        <p:grpSpPr>
          <a:xfrm rot="0">
            <a:off x="4993238" y="6926480"/>
            <a:ext cx="3086100" cy="3086100"/>
            <a:chOff x="0" y="0"/>
            <a:chExt cx="812800" cy="812800"/>
          </a:xfrm>
        </p:grpSpPr>
        <p:sp>
          <p:nvSpPr>
            <p:cNvPr name="Freeform 15" id="15"/>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31356E"/>
            </a:solidFill>
          </p:spPr>
        </p:sp>
        <p:sp>
          <p:nvSpPr>
            <p:cNvPr name="TextBox 16" id="16"/>
            <p:cNvSpPr txBox="true"/>
            <p:nvPr/>
          </p:nvSpPr>
          <p:spPr>
            <a:xfrm>
              <a:off x="76200" y="9525"/>
              <a:ext cx="660400" cy="727075"/>
            </a:xfrm>
            <a:prstGeom prst="rect">
              <a:avLst/>
            </a:prstGeom>
          </p:spPr>
          <p:txBody>
            <a:bodyPr anchor="ctr" rtlCol="false" tIns="50800" lIns="50800" bIns="50800" rIns="50800"/>
            <a:lstStyle/>
            <a:p>
              <a:pPr algn="ctr">
                <a:lnSpc>
                  <a:spcPts val="3499"/>
                </a:lnSpc>
              </a:pPr>
              <a:r>
                <a:rPr lang="en-US" sz="2499">
                  <a:solidFill>
                    <a:srgbClr val="FFFFFF"/>
                  </a:solidFill>
                  <a:latin typeface="Poppins"/>
                  <a:ea typeface="Poppins"/>
                  <a:cs typeface="Poppins"/>
                  <a:sym typeface="Poppins"/>
                </a:rPr>
                <a:t>Gardening</a:t>
              </a:r>
            </a:p>
          </p:txBody>
        </p:sp>
      </p:grpSp>
      <p:grpSp>
        <p:nvGrpSpPr>
          <p:cNvPr name="Group 17" id="17"/>
          <p:cNvGrpSpPr/>
          <p:nvPr/>
        </p:nvGrpSpPr>
        <p:grpSpPr>
          <a:xfrm rot="0">
            <a:off x="3450188" y="3600450"/>
            <a:ext cx="3086100" cy="3086100"/>
            <a:chOff x="0" y="0"/>
            <a:chExt cx="812800" cy="812800"/>
          </a:xfrm>
        </p:grpSpPr>
        <p:sp>
          <p:nvSpPr>
            <p:cNvPr name="Freeform 18" id="18"/>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5E3967"/>
            </a:solidFill>
          </p:spPr>
        </p:sp>
        <p:sp>
          <p:nvSpPr>
            <p:cNvPr name="TextBox 19" id="19"/>
            <p:cNvSpPr txBox="true"/>
            <p:nvPr/>
          </p:nvSpPr>
          <p:spPr>
            <a:xfrm>
              <a:off x="76200" y="9525"/>
              <a:ext cx="660400" cy="727075"/>
            </a:xfrm>
            <a:prstGeom prst="rect">
              <a:avLst/>
            </a:prstGeom>
          </p:spPr>
          <p:txBody>
            <a:bodyPr anchor="ctr" rtlCol="false" tIns="50800" lIns="50800" bIns="50800" rIns="50800"/>
            <a:lstStyle/>
            <a:p>
              <a:pPr algn="ctr">
                <a:lnSpc>
                  <a:spcPts val="3499"/>
                </a:lnSpc>
              </a:pPr>
              <a:r>
                <a:rPr lang="en-US" sz="2499">
                  <a:solidFill>
                    <a:srgbClr val="FFFFFF"/>
                  </a:solidFill>
                  <a:latin typeface="Poppins"/>
                  <a:ea typeface="Poppins"/>
                  <a:cs typeface="Poppins"/>
                  <a:sym typeface="Poppins"/>
                </a:rPr>
                <a:t>Library</a:t>
              </a:r>
            </a:p>
          </p:txBody>
        </p:sp>
      </p:grpSp>
      <p:grpSp>
        <p:nvGrpSpPr>
          <p:cNvPr name="Group 20" id="20"/>
          <p:cNvGrpSpPr/>
          <p:nvPr/>
        </p:nvGrpSpPr>
        <p:grpSpPr>
          <a:xfrm rot="0">
            <a:off x="4993238" y="276225"/>
            <a:ext cx="3086100" cy="3086100"/>
            <a:chOff x="0" y="0"/>
            <a:chExt cx="812800" cy="812800"/>
          </a:xfrm>
        </p:grpSpPr>
        <p:sp>
          <p:nvSpPr>
            <p:cNvPr name="Freeform 21" id="21"/>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895273"/>
            </a:solidFill>
          </p:spPr>
        </p:sp>
        <p:sp>
          <p:nvSpPr>
            <p:cNvPr name="TextBox 22" id="22"/>
            <p:cNvSpPr txBox="true"/>
            <p:nvPr/>
          </p:nvSpPr>
          <p:spPr>
            <a:xfrm>
              <a:off x="76200" y="9525"/>
              <a:ext cx="660400" cy="727075"/>
            </a:xfrm>
            <a:prstGeom prst="rect">
              <a:avLst/>
            </a:prstGeom>
          </p:spPr>
          <p:txBody>
            <a:bodyPr anchor="ctr" rtlCol="false" tIns="50800" lIns="50800" bIns="50800" rIns="50800"/>
            <a:lstStyle/>
            <a:p>
              <a:pPr algn="ctr">
                <a:lnSpc>
                  <a:spcPts val="3499"/>
                </a:lnSpc>
              </a:pPr>
              <a:r>
                <a:rPr lang="en-US" sz="2499">
                  <a:solidFill>
                    <a:srgbClr val="FFFFFF"/>
                  </a:solidFill>
                  <a:latin typeface="Poppins"/>
                  <a:ea typeface="Poppins"/>
                  <a:cs typeface="Poppins"/>
                  <a:sym typeface="Poppins"/>
                </a:rPr>
                <a:t>Events</a:t>
              </a:r>
            </a:p>
          </p:txBody>
        </p:sp>
      </p:grpSp>
      <p:sp>
        <p:nvSpPr>
          <p:cNvPr name="AutoShape 23" id="23"/>
          <p:cNvSpPr/>
          <p:nvPr/>
        </p:nvSpPr>
        <p:spPr>
          <a:xfrm>
            <a:off x="5962164" y="5143500"/>
            <a:ext cx="1549189" cy="0"/>
          </a:xfrm>
          <a:prstGeom prst="line">
            <a:avLst/>
          </a:prstGeom>
          <a:ln cap="flat" w="38100">
            <a:solidFill>
              <a:srgbClr val="163D66"/>
            </a:solidFill>
            <a:prstDash val="solid"/>
            <a:headEnd type="oval" len="lg" w="lg"/>
            <a:tailEnd type="oval" len="lg" w="lg"/>
          </a:ln>
        </p:spPr>
      </p:sp>
      <p:sp>
        <p:nvSpPr>
          <p:cNvPr name="AutoShape 24" id="24"/>
          <p:cNvSpPr/>
          <p:nvPr/>
        </p:nvSpPr>
        <p:spPr>
          <a:xfrm flipV="true">
            <a:off x="7041113" y="6537526"/>
            <a:ext cx="1038225" cy="1355348"/>
          </a:xfrm>
          <a:prstGeom prst="line">
            <a:avLst/>
          </a:prstGeom>
          <a:ln cap="flat" w="38100">
            <a:solidFill>
              <a:srgbClr val="163D66"/>
            </a:solidFill>
            <a:prstDash val="solid"/>
            <a:headEnd type="oval" len="lg" w="lg"/>
            <a:tailEnd type="oval" len="lg" w="lg"/>
          </a:ln>
        </p:spPr>
      </p:sp>
      <p:sp>
        <p:nvSpPr>
          <p:cNvPr name="AutoShape 25" id="25"/>
          <p:cNvSpPr/>
          <p:nvPr/>
        </p:nvSpPr>
        <p:spPr>
          <a:xfrm>
            <a:off x="7041113" y="2568124"/>
            <a:ext cx="1038225" cy="1232709"/>
          </a:xfrm>
          <a:prstGeom prst="line">
            <a:avLst/>
          </a:prstGeom>
          <a:ln cap="flat" w="38100">
            <a:solidFill>
              <a:srgbClr val="163D66"/>
            </a:solidFill>
            <a:prstDash val="solid"/>
            <a:headEnd type="oval" len="lg" w="lg"/>
            <a:tailEnd type="oval" len="lg" w="lg"/>
          </a:ln>
        </p:spPr>
      </p:sp>
      <p:sp>
        <p:nvSpPr>
          <p:cNvPr name="AutoShape 26" id="26"/>
          <p:cNvSpPr/>
          <p:nvPr/>
        </p:nvSpPr>
        <p:spPr>
          <a:xfrm flipH="true">
            <a:off x="10206857" y="2568124"/>
            <a:ext cx="1040030" cy="1232709"/>
          </a:xfrm>
          <a:prstGeom prst="line">
            <a:avLst/>
          </a:prstGeom>
          <a:ln cap="flat" w="38100">
            <a:solidFill>
              <a:srgbClr val="163D66"/>
            </a:solidFill>
            <a:prstDash val="solid"/>
            <a:headEnd type="oval" len="lg" w="lg"/>
            <a:tailEnd type="oval" len="lg" w="lg"/>
          </a:ln>
        </p:spPr>
      </p:sp>
      <p:sp>
        <p:nvSpPr>
          <p:cNvPr name="AutoShape 27" id="27"/>
          <p:cNvSpPr/>
          <p:nvPr/>
        </p:nvSpPr>
        <p:spPr>
          <a:xfrm flipV="true">
            <a:off x="10801451" y="5124450"/>
            <a:ext cx="1723050" cy="19050"/>
          </a:xfrm>
          <a:prstGeom prst="line">
            <a:avLst/>
          </a:prstGeom>
          <a:ln cap="flat" w="38100">
            <a:solidFill>
              <a:srgbClr val="163D66"/>
            </a:solidFill>
            <a:prstDash val="solid"/>
            <a:headEnd type="oval" len="lg" w="lg"/>
            <a:tailEnd type="oval" len="lg" w="lg"/>
          </a:ln>
        </p:spPr>
      </p:sp>
      <p:sp>
        <p:nvSpPr>
          <p:cNvPr name="AutoShape 28" id="28"/>
          <p:cNvSpPr/>
          <p:nvPr/>
        </p:nvSpPr>
        <p:spPr>
          <a:xfrm flipH="true" flipV="true">
            <a:off x="10206857" y="6537526"/>
            <a:ext cx="782894" cy="1312023"/>
          </a:xfrm>
          <a:prstGeom prst="line">
            <a:avLst/>
          </a:prstGeom>
          <a:ln cap="flat" w="38100">
            <a:solidFill>
              <a:srgbClr val="163D66"/>
            </a:solidFill>
            <a:prstDash val="solid"/>
            <a:headEnd type="oval" len="lg" w="lg"/>
            <a:tailEnd type="oval" len="lg" w="lg"/>
          </a:ln>
        </p:spPr>
      </p:sp>
    </p:spTree>
  </p:cSld>
  <p:clrMapOvr>
    <a:masterClrMapping/>
  </p:clrMapOvr>
</p:sld>
</file>

<file path=ppt/slides/slide1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TextBox 2" id="2"/>
          <p:cNvSpPr txBox="true"/>
          <p:nvPr/>
        </p:nvSpPr>
        <p:spPr>
          <a:xfrm rot="-592460">
            <a:off x="5301881" y="2988613"/>
            <a:ext cx="7721805" cy="1503928"/>
          </a:xfrm>
          <a:prstGeom prst="rect">
            <a:avLst/>
          </a:prstGeom>
        </p:spPr>
        <p:txBody>
          <a:bodyPr anchor="t" rtlCol="false" tIns="0" lIns="0" bIns="0" rIns="0">
            <a:spAutoFit/>
          </a:bodyPr>
          <a:lstStyle/>
          <a:p>
            <a:pPr algn="ctr">
              <a:lnSpc>
                <a:spcPts val="11312"/>
              </a:lnSpc>
              <a:spcBef>
                <a:spcPct val="0"/>
              </a:spcBef>
            </a:pPr>
            <a:r>
              <a:rPr lang="en-US" sz="11312">
                <a:solidFill>
                  <a:srgbClr val="163D66"/>
                </a:solidFill>
                <a:latin typeface="Tropika Script"/>
                <a:ea typeface="Tropika Script"/>
                <a:cs typeface="Tropika Script"/>
                <a:sym typeface="Tropika Script"/>
              </a:rPr>
              <a:t>Trustees</a:t>
            </a:r>
          </a:p>
        </p:txBody>
      </p:sp>
      <p:grpSp>
        <p:nvGrpSpPr>
          <p:cNvPr name="Group 3" id="3"/>
          <p:cNvGrpSpPr/>
          <p:nvPr/>
        </p:nvGrpSpPr>
        <p:grpSpPr>
          <a:xfrm rot="0">
            <a:off x="13700141" y="7874716"/>
            <a:ext cx="4208180" cy="2048069"/>
            <a:chOff x="0" y="0"/>
            <a:chExt cx="5610906" cy="2730759"/>
          </a:xfrm>
        </p:grpSpPr>
        <p:sp>
          <p:nvSpPr>
            <p:cNvPr name="Freeform 4" id="4"/>
            <p:cNvSpPr/>
            <p:nvPr/>
          </p:nvSpPr>
          <p:spPr>
            <a:xfrm flipH="false" flipV="false" rot="0">
              <a:off x="3025630" y="0"/>
              <a:ext cx="2180193" cy="1844779"/>
            </a:xfrm>
            <a:custGeom>
              <a:avLst/>
              <a:gdLst/>
              <a:ahLst/>
              <a:cxnLst/>
              <a:rect r="r" b="b" t="t" l="l"/>
              <a:pathLst>
                <a:path h="1844779" w="2180193">
                  <a:moveTo>
                    <a:pt x="0" y="0"/>
                  </a:moveTo>
                  <a:lnTo>
                    <a:pt x="2180194" y="0"/>
                  </a:lnTo>
                  <a:lnTo>
                    <a:pt x="2180194" y="1844779"/>
                  </a:lnTo>
                  <a:lnTo>
                    <a:pt x="0" y="1844779"/>
                  </a:lnTo>
                  <a:lnTo>
                    <a:pt x="0" y="0"/>
                  </a:lnTo>
                  <a:close/>
                </a:path>
              </a:pathLst>
            </a:custGeom>
            <a:blipFill>
              <a:blip r:embed="rId2"/>
              <a:stretch>
                <a:fillRect l="0" t="0" r="0" b="0"/>
              </a:stretch>
            </a:blipFill>
          </p:spPr>
        </p:sp>
        <p:sp>
          <p:nvSpPr>
            <p:cNvPr name="TextBox 5" id="5"/>
            <p:cNvSpPr txBox="true"/>
            <p:nvPr/>
          </p:nvSpPr>
          <p:spPr>
            <a:xfrm rot="0">
              <a:off x="0" y="1848955"/>
              <a:ext cx="5610906" cy="881804"/>
            </a:xfrm>
            <a:prstGeom prst="rect">
              <a:avLst/>
            </a:prstGeom>
          </p:spPr>
          <p:txBody>
            <a:bodyPr anchor="t" rtlCol="false" tIns="0" lIns="0" bIns="0" rIns="0">
              <a:spAutoFit/>
            </a:bodyPr>
            <a:lstStyle/>
            <a:p>
              <a:pPr algn="r">
                <a:lnSpc>
                  <a:spcPts val="2659"/>
                </a:lnSpc>
              </a:pPr>
              <a:r>
                <a:rPr lang="en-US" sz="1899">
                  <a:solidFill>
                    <a:srgbClr val="163D66"/>
                  </a:solidFill>
                  <a:latin typeface="Poppins"/>
                  <a:ea typeface="Poppins"/>
                  <a:cs typeface="Poppins"/>
                  <a:sym typeface="Poppins"/>
                </a:rPr>
                <a:t>Jubilee School PTA is a registered charity, number 1179031</a:t>
              </a:r>
            </a:p>
          </p:txBody>
        </p:sp>
      </p:grpSp>
    </p:spTree>
  </p:cSld>
  <p:clrMapOvr>
    <a:masterClrMapping/>
  </p:clrMapOvr>
</p:sld>
</file>

<file path=ppt/slides/slide1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TextBox 2" id="2"/>
          <p:cNvSpPr txBox="true"/>
          <p:nvPr/>
        </p:nvSpPr>
        <p:spPr>
          <a:xfrm rot="-592460">
            <a:off x="96696" y="625436"/>
            <a:ext cx="5320705" cy="1225398"/>
          </a:xfrm>
          <a:prstGeom prst="rect">
            <a:avLst/>
          </a:prstGeom>
        </p:spPr>
        <p:txBody>
          <a:bodyPr anchor="t" rtlCol="false" tIns="0" lIns="0" bIns="0" rIns="0">
            <a:spAutoFit/>
          </a:bodyPr>
          <a:lstStyle/>
          <a:p>
            <a:pPr algn="ctr">
              <a:lnSpc>
                <a:spcPts val="9233"/>
              </a:lnSpc>
              <a:spcBef>
                <a:spcPct val="0"/>
              </a:spcBef>
            </a:pPr>
            <a:r>
              <a:rPr lang="en-US" sz="9233">
                <a:solidFill>
                  <a:srgbClr val="163D66"/>
                </a:solidFill>
                <a:latin typeface="Tropika Script"/>
                <a:ea typeface="Tropika Script"/>
                <a:cs typeface="Tropika Script"/>
                <a:sym typeface="Tropika Script"/>
              </a:rPr>
              <a:t>Nominees</a:t>
            </a:r>
          </a:p>
        </p:txBody>
      </p:sp>
      <p:grpSp>
        <p:nvGrpSpPr>
          <p:cNvPr name="Group 3" id="3"/>
          <p:cNvGrpSpPr/>
          <p:nvPr/>
        </p:nvGrpSpPr>
        <p:grpSpPr>
          <a:xfrm rot="0">
            <a:off x="14672638" y="7874716"/>
            <a:ext cx="2931871" cy="1853061"/>
            <a:chOff x="0" y="0"/>
            <a:chExt cx="3909161" cy="2470748"/>
          </a:xfrm>
        </p:grpSpPr>
        <p:sp>
          <p:nvSpPr>
            <p:cNvPr name="Freeform 4" id="4"/>
            <p:cNvSpPr/>
            <p:nvPr/>
          </p:nvSpPr>
          <p:spPr>
            <a:xfrm flipH="false" flipV="false" rot="0">
              <a:off x="1728968" y="0"/>
              <a:ext cx="2180193" cy="1844779"/>
            </a:xfrm>
            <a:custGeom>
              <a:avLst/>
              <a:gdLst/>
              <a:ahLst/>
              <a:cxnLst/>
              <a:rect r="r" b="b" t="t" l="l"/>
              <a:pathLst>
                <a:path h="1844779" w="2180193">
                  <a:moveTo>
                    <a:pt x="0" y="0"/>
                  </a:moveTo>
                  <a:lnTo>
                    <a:pt x="2180193" y="0"/>
                  </a:lnTo>
                  <a:lnTo>
                    <a:pt x="2180193" y="1844779"/>
                  </a:lnTo>
                  <a:lnTo>
                    <a:pt x="0" y="1844779"/>
                  </a:lnTo>
                  <a:lnTo>
                    <a:pt x="0" y="0"/>
                  </a:lnTo>
                  <a:close/>
                </a:path>
              </a:pathLst>
            </a:custGeom>
            <a:blipFill>
              <a:blip r:embed="rId2"/>
              <a:stretch>
                <a:fillRect l="0" t="0" r="0" b="0"/>
              </a:stretch>
            </a:blipFill>
          </p:spPr>
        </p:sp>
        <p:sp>
          <p:nvSpPr>
            <p:cNvPr name="TextBox 5" id="5"/>
            <p:cNvSpPr txBox="true"/>
            <p:nvPr/>
          </p:nvSpPr>
          <p:spPr>
            <a:xfrm rot="0">
              <a:off x="0" y="2033445"/>
              <a:ext cx="3909161" cy="437304"/>
            </a:xfrm>
            <a:prstGeom prst="rect">
              <a:avLst/>
            </a:prstGeom>
          </p:spPr>
          <p:txBody>
            <a:bodyPr anchor="t" rtlCol="false" tIns="0" lIns="0" bIns="0" rIns="0">
              <a:spAutoFit/>
            </a:bodyPr>
            <a:lstStyle/>
            <a:p>
              <a:pPr algn="r">
                <a:lnSpc>
                  <a:spcPts val="2659"/>
                </a:lnSpc>
              </a:pPr>
              <a:r>
                <a:rPr lang="en-US" sz="1899">
                  <a:solidFill>
                    <a:srgbClr val="163D66"/>
                  </a:solidFill>
                  <a:latin typeface="Poppins"/>
                  <a:ea typeface="Poppins"/>
                  <a:cs typeface="Poppins"/>
                  <a:sym typeface="Poppins"/>
                </a:rPr>
                <a:t>Charity number 1179031</a:t>
              </a:r>
            </a:p>
          </p:txBody>
        </p:sp>
      </p:grpSp>
      <p:grpSp>
        <p:nvGrpSpPr>
          <p:cNvPr name="Group 6" id="6"/>
          <p:cNvGrpSpPr/>
          <p:nvPr/>
        </p:nvGrpSpPr>
        <p:grpSpPr>
          <a:xfrm rot="0">
            <a:off x="723969" y="2700341"/>
            <a:ext cx="3404400" cy="4886319"/>
            <a:chOff x="0" y="0"/>
            <a:chExt cx="1529684" cy="2195548"/>
          </a:xfrm>
        </p:grpSpPr>
        <p:sp>
          <p:nvSpPr>
            <p:cNvPr name="Freeform 7" id="7"/>
            <p:cNvSpPr/>
            <p:nvPr/>
          </p:nvSpPr>
          <p:spPr>
            <a:xfrm flipH="false" flipV="false" rot="0">
              <a:off x="0" y="0"/>
              <a:ext cx="1529684" cy="2195548"/>
            </a:xfrm>
            <a:custGeom>
              <a:avLst/>
              <a:gdLst/>
              <a:ahLst/>
              <a:cxnLst/>
              <a:rect r="r" b="b" t="t" l="l"/>
              <a:pathLst>
                <a:path h="2195548" w="1529684">
                  <a:moveTo>
                    <a:pt x="0" y="0"/>
                  </a:moveTo>
                  <a:lnTo>
                    <a:pt x="1529684" y="0"/>
                  </a:lnTo>
                  <a:lnTo>
                    <a:pt x="1529684" y="2195548"/>
                  </a:lnTo>
                  <a:lnTo>
                    <a:pt x="0" y="2195548"/>
                  </a:lnTo>
                  <a:close/>
                </a:path>
              </a:pathLst>
            </a:custGeom>
            <a:solidFill>
              <a:srgbClr val="6CE5E8"/>
            </a:solidFill>
          </p:spPr>
        </p:sp>
      </p:grpSp>
      <p:grpSp>
        <p:nvGrpSpPr>
          <p:cNvPr name="Group 8" id="8"/>
          <p:cNvGrpSpPr/>
          <p:nvPr/>
        </p:nvGrpSpPr>
        <p:grpSpPr>
          <a:xfrm rot="0">
            <a:off x="2320571" y="2905957"/>
            <a:ext cx="1572171" cy="1572171"/>
            <a:chOff x="0" y="0"/>
            <a:chExt cx="812800" cy="812800"/>
          </a:xfrm>
        </p:grpSpPr>
        <p:sp>
          <p:nvSpPr>
            <p:cNvPr name="Freeform 9" id="9"/>
            <p:cNvSpPr/>
            <p:nvPr/>
          </p:nvSpPr>
          <p:spPr>
            <a:xfrm flipH="false" flipV="false" rot="-1431423">
              <a:off x="-56056" y="-56056"/>
              <a:ext cx="924911" cy="924911"/>
            </a:xfrm>
            <a:custGeom>
              <a:avLst/>
              <a:gdLst/>
              <a:ahLst/>
              <a:cxnLst/>
              <a:rect r="r" b="b" t="t" l="l"/>
              <a:pathLst>
                <a:path h="924911" w="924911">
                  <a:moveTo>
                    <a:pt x="626827" y="90780"/>
                  </a:moveTo>
                  <a:cubicBezTo>
                    <a:pt x="421556" y="0"/>
                    <a:pt x="181560" y="92814"/>
                    <a:pt x="90780" y="298085"/>
                  </a:cubicBezTo>
                  <a:cubicBezTo>
                    <a:pt x="0" y="503356"/>
                    <a:pt x="92814" y="743352"/>
                    <a:pt x="298085" y="834132"/>
                  </a:cubicBezTo>
                  <a:cubicBezTo>
                    <a:pt x="503356" y="924912"/>
                    <a:pt x="743352" y="832098"/>
                    <a:pt x="834132" y="626827"/>
                  </a:cubicBezTo>
                  <a:cubicBezTo>
                    <a:pt x="924912" y="421556"/>
                    <a:pt x="832098" y="181560"/>
                    <a:pt x="626827" y="90780"/>
                  </a:cubicBezTo>
                  <a:close/>
                </a:path>
              </a:pathLst>
            </a:custGeom>
            <a:blipFill>
              <a:blip r:embed="rId3"/>
              <a:stretch>
                <a:fillRect l="0" t="-14344" r="0" b="-73891"/>
              </a:stretch>
            </a:blipFill>
          </p:spPr>
        </p:sp>
      </p:grpSp>
      <p:sp>
        <p:nvSpPr>
          <p:cNvPr name="TextBox 10" id="10"/>
          <p:cNvSpPr txBox="true"/>
          <p:nvPr/>
        </p:nvSpPr>
        <p:spPr>
          <a:xfrm rot="0">
            <a:off x="935017" y="2886907"/>
            <a:ext cx="1413984" cy="853647"/>
          </a:xfrm>
          <a:prstGeom prst="rect">
            <a:avLst/>
          </a:prstGeom>
        </p:spPr>
        <p:txBody>
          <a:bodyPr anchor="t" rtlCol="false" tIns="0" lIns="0" bIns="0" rIns="0">
            <a:spAutoFit/>
          </a:bodyPr>
          <a:lstStyle/>
          <a:p>
            <a:pPr algn="l">
              <a:lnSpc>
                <a:spcPts val="3350"/>
              </a:lnSpc>
              <a:spcBef>
                <a:spcPct val="0"/>
              </a:spcBef>
            </a:pPr>
            <a:r>
              <a:rPr lang="en-US" sz="2724">
                <a:solidFill>
                  <a:srgbClr val="FFFFFF"/>
                </a:solidFill>
                <a:latin typeface="Glacial Indifference"/>
                <a:ea typeface="Glacial Indifference"/>
                <a:cs typeface="Glacial Indifference"/>
                <a:sym typeface="Glacial Indifference"/>
              </a:rPr>
              <a:t>Ayesha Sayed</a:t>
            </a:r>
          </a:p>
        </p:txBody>
      </p:sp>
      <p:sp>
        <p:nvSpPr>
          <p:cNvPr name="TextBox 11" id="11"/>
          <p:cNvSpPr txBox="true"/>
          <p:nvPr/>
        </p:nvSpPr>
        <p:spPr>
          <a:xfrm rot="0">
            <a:off x="911720" y="4679081"/>
            <a:ext cx="3028898" cy="2364574"/>
          </a:xfrm>
          <a:prstGeom prst="rect">
            <a:avLst/>
          </a:prstGeom>
        </p:spPr>
        <p:txBody>
          <a:bodyPr anchor="t" rtlCol="false" tIns="0" lIns="0" bIns="0" rIns="0">
            <a:spAutoFit/>
          </a:bodyPr>
          <a:lstStyle/>
          <a:p>
            <a:pPr algn="ctr">
              <a:lnSpc>
                <a:spcPts val="2336"/>
              </a:lnSpc>
              <a:spcBef>
                <a:spcPct val="0"/>
              </a:spcBef>
            </a:pPr>
            <a:r>
              <a:rPr lang="en-US" sz="1899">
                <a:solidFill>
                  <a:srgbClr val="FFFFFF"/>
                </a:solidFill>
                <a:latin typeface="Glacial Indifference"/>
                <a:ea typeface="Glacial Indifference"/>
                <a:cs typeface="Glacial Indifference"/>
                <a:sym typeface="Glacial Indifference"/>
              </a:rPr>
              <a:t>I love helping out in the school and I like to get out of my comfort zone and give myself a challenge. So far, I’ve really enjoyed being a part of school events and volunteering on PTA projects, like the Library.</a:t>
            </a:r>
          </a:p>
        </p:txBody>
      </p:sp>
      <p:sp>
        <p:nvSpPr>
          <p:cNvPr name="TextBox 12" id="12"/>
          <p:cNvSpPr txBox="true"/>
          <p:nvPr/>
        </p:nvSpPr>
        <p:spPr>
          <a:xfrm rot="0">
            <a:off x="935017" y="3979377"/>
            <a:ext cx="1413984" cy="498751"/>
          </a:xfrm>
          <a:prstGeom prst="rect">
            <a:avLst/>
          </a:prstGeom>
        </p:spPr>
        <p:txBody>
          <a:bodyPr anchor="t" rtlCol="false" tIns="0" lIns="0" bIns="0" rIns="0">
            <a:spAutoFit/>
          </a:bodyPr>
          <a:lstStyle/>
          <a:p>
            <a:pPr algn="l">
              <a:lnSpc>
                <a:spcPts val="1967"/>
              </a:lnSpc>
              <a:spcBef>
                <a:spcPct val="0"/>
              </a:spcBef>
            </a:pPr>
            <a:r>
              <a:rPr lang="en-US" sz="1599">
                <a:solidFill>
                  <a:srgbClr val="FFFFFF"/>
                </a:solidFill>
                <a:latin typeface="Glacial Indifference"/>
                <a:ea typeface="Glacial Indifference"/>
                <a:cs typeface="Glacial Indifference"/>
                <a:sym typeface="Glacial Indifference"/>
              </a:rPr>
              <a:t>Kids in Y2 and YR</a:t>
            </a:r>
          </a:p>
        </p:txBody>
      </p:sp>
      <p:grpSp>
        <p:nvGrpSpPr>
          <p:cNvPr name="Group 13" id="13"/>
          <p:cNvGrpSpPr/>
          <p:nvPr/>
        </p:nvGrpSpPr>
        <p:grpSpPr>
          <a:xfrm rot="0">
            <a:off x="7422775" y="2700341"/>
            <a:ext cx="3442450" cy="4886319"/>
            <a:chOff x="0" y="0"/>
            <a:chExt cx="1522045" cy="2160437"/>
          </a:xfrm>
        </p:grpSpPr>
        <p:sp>
          <p:nvSpPr>
            <p:cNvPr name="Freeform 14" id="14"/>
            <p:cNvSpPr/>
            <p:nvPr/>
          </p:nvSpPr>
          <p:spPr>
            <a:xfrm flipH="false" flipV="false" rot="0">
              <a:off x="0" y="0"/>
              <a:ext cx="1522044" cy="2160437"/>
            </a:xfrm>
            <a:custGeom>
              <a:avLst/>
              <a:gdLst/>
              <a:ahLst/>
              <a:cxnLst/>
              <a:rect r="r" b="b" t="t" l="l"/>
              <a:pathLst>
                <a:path h="2160437" w="1522044">
                  <a:moveTo>
                    <a:pt x="0" y="0"/>
                  </a:moveTo>
                  <a:lnTo>
                    <a:pt x="1522044" y="0"/>
                  </a:lnTo>
                  <a:lnTo>
                    <a:pt x="1522044" y="2160437"/>
                  </a:lnTo>
                  <a:lnTo>
                    <a:pt x="0" y="2160437"/>
                  </a:lnTo>
                  <a:close/>
                </a:path>
              </a:pathLst>
            </a:custGeom>
            <a:solidFill>
              <a:srgbClr val="2D8BBA"/>
            </a:solidFill>
          </p:spPr>
        </p:sp>
      </p:grpSp>
      <p:grpSp>
        <p:nvGrpSpPr>
          <p:cNvPr name="Group 15" id="15"/>
          <p:cNvGrpSpPr/>
          <p:nvPr/>
        </p:nvGrpSpPr>
        <p:grpSpPr>
          <a:xfrm rot="0">
            <a:off x="9038816" y="2909298"/>
            <a:ext cx="1568829" cy="1568829"/>
            <a:chOff x="0" y="0"/>
            <a:chExt cx="812800" cy="812800"/>
          </a:xfrm>
        </p:grpSpPr>
        <p:sp>
          <p:nvSpPr>
            <p:cNvPr name="Freeform 16" id="1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blipFill>
              <a:blip r:embed="rId4"/>
              <a:stretch>
                <a:fillRect l="0" t="-16666" r="0" b="-16666"/>
              </a:stretch>
            </a:blipFill>
          </p:spPr>
        </p:sp>
      </p:grpSp>
      <p:sp>
        <p:nvSpPr>
          <p:cNvPr name="TextBox 17" id="17"/>
          <p:cNvSpPr txBox="true"/>
          <p:nvPr/>
        </p:nvSpPr>
        <p:spPr>
          <a:xfrm rot="0">
            <a:off x="7601852" y="2890248"/>
            <a:ext cx="1436964" cy="867211"/>
          </a:xfrm>
          <a:prstGeom prst="rect">
            <a:avLst/>
          </a:prstGeom>
        </p:spPr>
        <p:txBody>
          <a:bodyPr anchor="t" rtlCol="false" tIns="0" lIns="0" bIns="0" rIns="0">
            <a:spAutoFit/>
          </a:bodyPr>
          <a:lstStyle/>
          <a:p>
            <a:pPr algn="l">
              <a:lnSpc>
                <a:spcPts val="3405"/>
              </a:lnSpc>
              <a:spcBef>
                <a:spcPct val="0"/>
              </a:spcBef>
            </a:pPr>
            <a:r>
              <a:rPr lang="en-US" sz="2768">
                <a:solidFill>
                  <a:srgbClr val="FFFFFF"/>
                </a:solidFill>
                <a:latin typeface="Glacial Indifference"/>
                <a:ea typeface="Glacial Indifference"/>
                <a:cs typeface="Glacial Indifference"/>
                <a:sym typeface="Glacial Indifference"/>
              </a:rPr>
              <a:t>Chris Pope</a:t>
            </a:r>
          </a:p>
        </p:txBody>
      </p:sp>
      <p:sp>
        <p:nvSpPr>
          <p:cNvPr name="TextBox 18" id="18"/>
          <p:cNvSpPr txBox="true"/>
          <p:nvPr/>
        </p:nvSpPr>
        <p:spPr>
          <a:xfrm rot="0">
            <a:off x="7589744" y="4679081"/>
            <a:ext cx="3108512" cy="2292287"/>
          </a:xfrm>
          <a:prstGeom prst="rect">
            <a:avLst/>
          </a:prstGeom>
        </p:spPr>
        <p:txBody>
          <a:bodyPr anchor="t" rtlCol="false" tIns="0" lIns="0" bIns="0" rIns="0">
            <a:spAutoFit/>
          </a:bodyPr>
          <a:lstStyle/>
          <a:p>
            <a:pPr algn="ctr">
              <a:lnSpc>
                <a:spcPts val="2352"/>
              </a:lnSpc>
              <a:spcBef>
                <a:spcPct val="0"/>
              </a:spcBef>
            </a:pPr>
            <a:r>
              <a:rPr lang="en-US" sz="1912">
                <a:solidFill>
                  <a:srgbClr val="FFFFFF"/>
                </a:solidFill>
                <a:latin typeface="Glacial Indifference"/>
                <a:ea typeface="Glacial Indifference"/>
                <a:cs typeface="Glacial Indifference"/>
                <a:sym typeface="Glacial Indifference"/>
              </a:rPr>
              <a:t>Previously Honorary Secretary for five years for my rugby club in north west London and 2 years as Treasurer with the PTA. I am very happy to help out to ensure the PTA can continue doing its great work in supporting the school.</a:t>
            </a:r>
          </a:p>
        </p:txBody>
      </p:sp>
      <p:sp>
        <p:nvSpPr>
          <p:cNvPr name="TextBox 19" id="19"/>
          <p:cNvSpPr txBox="true"/>
          <p:nvPr/>
        </p:nvSpPr>
        <p:spPr>
          <a:xfrm rot="0">
            <a:off x="7601852" y="3950946"/>
            <a:ext cx="1807249" cy="498751"/>
          </a:xfrm>
          <a:prstGeom prst="rect">
            <a:avLst/>
          </a:prstGeom>
        </p:spPr>
        <p:txBody>
          <a:bodyPr anchor="t" rtlCol="false" tIns="0" lIns="0" bIns="0" rIns="0">
            <a:spAutoFit/>
          </a:bodyPr>
          <a:lstStyle/>
          <a:p>
            <a:pPr algn="l">
              <a:lnSpc>
                <a:spcPts val="1967"/>
              </a:lnSpc>
            </a:pPr>
            <a:r>
              <a:rPr lang="en-US" sz="1599">
                <a:solidFill>
                  <a:srgbClr val="FFFFFF"/>
                </a:solidFill>
                <a:latin typeface="Glacial Indifference"/>
                <a:ea typeface="Glacial Indifference"/>
                <a:cs typeface="Glacial Indifference"/>
                <a:sym typeface="Glacial Indifference"/>
              </a:rPr>
              <a:t>Kids in Y2, </a:t>
            </a:r>
          </a:p>
          <a:p>
            <a:pPr algn="l">
              <a:lnSpc>
                <a:spcPts val="1967"/>
              </a:lnSpc>
              <a:spcBef>
                <a:spcPct val="0"/>
              </a:spcBef>
            </a:pPr>
            <a:r>
              <a:rPr lang="en-US" sz="1599">
                <a:solidFill>
                  <a:srgbClr val="FFFFFF"/>
                </a:solidFill>
                <a:latin typeface="Glacial Indifference"/>
                <a:ea typeface="Glacial Indifference"/>
                <a:cs typeface="Glacial Indifference"/>
                <a:sym typeface="Glacial Indifference"/>
              </a:rPr>
              <a:t>Nursery &amp; a tiny one</a:t>
            </a:r>
          </a:p>
        </p:txBody>
      </p:sp>
      <p:grpSp>
        <p:nvGrpSpPr>
          <p:cNvPr name="Group 20" id="20"/>
          <p:cNvGrpSpPr/>
          <p:nvPr/>
        </p:nvGrpSpPr>
        <p:grpSpPr>
          <a:xfrm rot="0">
            <a:off x="10865225" y="2700341"/>
            <a:ext cx="3424224" cy="4886319"/>
            <a:chOff x="0" y="0"/>
            <a:chExt cx="1515500" cy="2162597"/>
          </a:xfrm>
        </p:grpSpPr>
        <p:sp>
          <p:nvSpPr>
            <p:cNvPr name="Freeform 21" id="21"/>
            <p:cNvSpPr/>
            <p:nvPr/>
          </p:nvSpPr>
          <p:spPr>
            <a:xfrm flipH="false" flipV="false" rot="0">
              <a:off x="0" y="0"/>
              <a:ext cx="1515500" cy="2162597"/>
            </a:xfrm>
            <a:custGeom>
              <a:avLst/>
              <a:gdLst/>
              <a:ahLst/>
              <a:cxnLst/>
              <a:rect r="r" b="b" t="t" l="l"/>
              <a:pathLst>
                <a:path h="2162597" w="1515500">
                  <a:moveTo>
                    <a:pt x="0" y="0"/>
                  </a:moveTo>
                  <a:lnTo>
                    <a:pt x="1515500" y="0"/>
                  </a:lnTo>
                  <a:lnTo>
                    <a:pt x="1515500" y="2162597"/>
                  </a:lnTo>
                  <a:lnTo>
                    <a:pt x="0" y="2162597"/>
                  </a:lnTo>
                  <a:close/>
                </a:path>
              </a:pathLst>
            </a:custGeom>
            <a:solidFill>
              <a:srgbClr val="2F5F98"/>
            </a:solidFill>
          </p:spPr>
        </p:sp>
      </p:grpSp>
      <p:grpSp>
        <p:nvGrpSpPr>
          <p:cNvPr name="Group 22" id="22"/>
          <p:cNvGrpSpPr/>
          <p:nvPr/>
        </p:nvGrpSpPr>
        <p:grpSpPr>
          <a:xfrm rot="0">
            <a:off x="12502148" y="2909091"/>
            <a:ext cx="1567262" cy="1567262"/>
            <a:chOff x="0" y="0"/>
            <a:chExt cx="812800" cy="812800"/>
          </a:xfrm>
        </p:grpSpPr>
        <p:sp>
          <p:nvSpPr>
            <p:cNvPr name="Freeform 23" id="2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blipFill>
              <a:blip r:embed="rId5"/>
              <a:stretch>
                <a:fillRect l="0" t="-13205" r="0" b="-30522"/>
              </a:stretch>
            </a:blipFill>
          </p:spPr>
        </p:sp>
      </p:grpSp>
      <p:sp>
        <p:nvSpPr>
          <p:cNvPr name="TextBox 24" id="24"/>
          <p:cNvSpPr txBox="true"/>
          <p:nvPr/>
        </p:nvSpPr>
        <p:spPr>
          <a:xfrm rot="0">
            <a:off x="11066620" y="2890041"/>
            <a:ext cx="1435528" cy="866424"/>
          </a:xfrm>
          <a:prstGeom prst="rect">
            <a:avLst/>
          </a:prstGeom>
        </p:spPr>
        <p:txBody>
          <a:bodyPr anchor="t" rtlCol="false" tIns="0" lIns="0" bIns="0" rIns="0">
            <a:spAutoFit/>
          </a:bodyPr>
          <a:lstStyle/>
          <a:p>
            <a:pPr algn="l">
              <a:lnSpc>
                <a:spcPts val="3401"/>
              </a:lnSpc>
              <a:spcBef>
                <a:spcPct val="0"/>
              </a:spcBef>
            </a:pPr>
            <a:r>
              <a:rPr lang="en-US" sz="2765">
                <a:solidFill>
                  <a:srgbClr val="FFFFFF"/>
                </a:solidFill>
                <a:latin typeface="Glacial Indifference"/>
                <a:ea typeface="Glacial Indifference"/>
                <a:cs typeface="Glacial Indifference"/>
                <a:sym typeface="Glacial Indifference"/>
              </a:rPr>
              <a:t>Matthew Gretton</a:t>
            </a:r>
          </a:p>
        </p:txBody>
      </p:sp>
      <p:sp>
        <p:nvSpPr>
          <p:cNvPr name="TextBox 25" id="25"/>
          <p:cNvSpPr txBox="true"/>
          <p:nvPr/>
        </p:nvSpPr>
        <p:spPr>
          <a:xfrm rot="0">
            <a:off x="11066620" y="4679081"/>
            <a:ext cx="3075049" cy="2488593"/>
          </a:xfrm>
          <a:prstGeom prst="rect">
            <a:avLst/>
          </a:prstGeom>
        </p:spPr>
        <p:txBody>
          <a:bodyPr anchor="t" rtlCol="false" tIns="0" lIns="0" bIns="0" rIns="0">
            <a:spAutoFit/>
          </a:bodyPr>
          <a:lstStyle/>
          <a:p>
            <a:pPr algn="ctr">
              <a:lnSpc>
                <a:spcPts val="2213"/>
              </a:lnSpc>
              <a:spcBef>
                <a:spcPct val="0"/>
              </a:spcBef>
            </a:pPr>
            <a:r>
              <a:rPr lang="en-US" sz="1799">
                <a:solidFill>
                  <a:srgbClr val="FFFFFF"/>
                </a:solidFill>
                <a:latin typeface="Glacial Indifference"/>
                <a:ea typeface="Glacial Indifference"/>
                <a:cs typeface="Glacial Indifference"/>
                <a:sym typeface="Glacial Indifference"/>
              </a:rPr>
              <a:t>Having been part of the school community for over a year, I have greatly appreciated the variety of activities organised by the PTA. I would love to contribute to these efforts and also advocate for the Assisted Reading programme within the PTA.</a:t>
            </a:r>
          </a:p>
        </p:txBody>
      </p:sp>
      <p:sp>
        <p:nvSpPr>
          <p:cNvPr name="TextBox 26" id="26"/>
          <p:cNvSpPr txBox="true"/>
          <p:nvPr/>
        </p:nvSpPr>
        <p:spPr>
          <a:xfrm rot="0">
            <a:off x="11066620" y="3979377"/>
            <a:ext cx="1435528" cy="498751"/>
          </a:xfrm>
          <a:prstGeom prst="rect">
            <a:avLst/>
          </a:prstGeom>
        </p:spPr>
        <p:txBody>
          <a:bodyPr anchor="t" rtlCol="false" tIns="0" lIns="0" bIns="0" rIns="0">
            <a:spAutoFit/>
          </a:bodyPr>
          <a:lstStyle/>
          <a:p>
            <a:pPr algn="l">
              <a:lnSpc>
                <a:spcPts val="1967"/>
              </a:lnSpc>
              <a:spcBef>
                <a:spcPct val="0"/>
              </a:spcBef>
            </a:pPr>
            <a:r>
              <a:rPr lang="en-US" sz="1599">
                <a:solidFill>
                  <a:srgbClr val="FFFFFF"/>
                </a:solidFill>
                <a:latin typeface="Glacial Indifference"/>
                <a:ea typeface="Glacial Indifference"/>
                <a:cs typeface="Glacial Indifference"/>
                <a:sym typeface="Glacial Indifference"/>
              </a:rPr>
              <a:t>Kids in YR and Y2</a:t>
            </a:r>
          </a:p>
        </p:txBody>
      </p:sp>
      <p:grpSp>
        <p:nvGrpSpPr>
          <p:cNvPr name="Group 27" id="27"/>
          <p:cNvGrpSpPr/>
          <p:nvPr/>
        </p:nvGrpSpPr>
        <p:grpSpPr>
          <a:xfrm rot="0">
            <a:off x="4128369" y="2700341"/>
            <a:ext cx="3294406" cy="4886319"/>
            <a:chOff x="0" y="0"/>
            <a:chExt cx="1569435" cy="2327813"/>
          </a:xfrm>
        </p:grpSpPr>
        <p:sp>
          <p:nvSpPr>
            <p:cNvPr name="Freeform 28" id="28"/>
            <p:cNvSpPr/>
            <p:nvPr/>
          </p:nvSpPr>
          <p:spPr>
            <a:xfrm flipH="false" flipV="false" rot="0">
              <a:off x="0" y="0"/>
              <a:ext cx="1569435" cy="2327813"/>
            </a:xfrm>
            <a:custGeom>
              <a:avLst/>
              <a:gdLst/>
              <a:ahLst/>
              <a:cxnLst/>
              <a:rect r="r" b="b" t="t" l="l"/>
              <a:pathLst>
                <a:path h="2327813" w="1569435">
                  <a:moveTo>
                    <a:pt x="0" y="0"/>
                  </a:moveTo>
                  <a:lnTo>
                    <a:pt x="1569435" y="0"/>
                  </a:lnTo>
                  <a:lnTo>
                    <a:pt x="1569435" y="2327813"/>
                  </a:lnTo>
                  <a:lnTo>
                    <a:pt x="0" y="2327813"/>
                  </a:lnTo>
                  <a:close/>
                </a:path>
              </a:pathLst>
            </a:custGeom>
            <a:solidFill>
              <a:srgbClr val="41B8D5"/>
            </a:solidFill>
          </p:spPr>
        </p:sp>
      </p:grpSp>
      <p:grpSp>
        <p:nvGrpSpPr>
          <p:cNvPr name="Group 29" id="29"/>
          <p:cNvGrpSpPr/>
          <p:nvPr/>
        </p:nvGrpSpPr>
        <p:grpSpPr>
          <a:xfrm rot="0">
            <a:off x="5581863" y="2877027"/>
            <a:ext cx="1640887" cy="1599326"/>
            <a:chOff x="0" y="0"/>
            <a:chExt cx="833922" cy="812800"/>
          </a:xfrm>
        </p:grpSpPr>
        <p:sp>
          <p:nvSpPr>
            <p:cNvPr name="Freeform 30" id="30"/>
            <p:cNvSpPr/>
            <p:nvPr/>
          </p:nvSpPr>
          <p:spPr>
            <a:xfrm flipH="false" flipV="false" rot="-12000">
              <a:off x="-781" y="-801"/>
              <a:ext cx="835484" cy="814403"/>
            </a:xfrm>
            <a:custGeom>
              <a:avLst/>
              <a:gdLst/>
              <a:ahLst/>
              <a:cxnLst/>
              <a:rect r="r" b="b" t="t" l="l"/>
              <a:pathLst>
                <a:path h="814403" w="835484">
                  <a:moveTo>
                    <a:pt x="419160" y="803"/>
                  </a:moveTo>
                  <a:cubicBezTo>
                    <a:pt x="188881" y="0"/>
                    <a:pt x="1567" y="181298"/>
                    <a:pt x="784" y="405746"/>
                  </a:cubicBezTo>
                  <a:cubicBezTo>
                    <a:pt x="0" y="630193"/>
                    <a:pt x="186044" y="812795"/>
                    <a:pt x="416323" y="813599"/>
                  </a:cubicBezTo>
                  <a:cubicBezTo>
                    <a:pt x="646603" y="814402"/>
                    <a:pt x="833917" y="633104"/>
                    <a:pt x="834700" y="408656"/>
                  </a:cubicBezTo>
                  <a:cubicBezTo>
                    <a:pt x="835484" y="184209"/>
                    <a:pt x="649440" y="1607"/>
                    <a:pt x="419160" y="803"/>
                  </a:cubicBezTo>
                  <a:close/>
                </a:path>
              </a:pathLst>
            </a:custGeom>
            <a:blipFill>
              <a:blip r:embed="rId6"/>
              <a:stretch>
                <a:fillRect l="-13990" t="-48542" r="-13990" b="-48542"/>
              </a:stretch>
            </a:blipFill>
            <a:ln cap="sq">
              <a:noFill/>
              <a:prstDash val="solid"/>
              <a:miter/>
            </a:ln>
          </p:spPr>
        </p:sp>
      </p:grpSp>
      <p:sp>
        <p:nvSpPr>
          <p:cNvPr name="TextBox 31" id="31"/>
          <p:cNvSpPr txBox="true"/>
          <p:nvPr/>
        </p:nvSpPr>
        <p:spPr>
          <a:xfrm rot="0">
            <a:off x="4318665" y="4679081"/>
            <a:ext cx="2930884" cy="2488593"/>
          </a:xfrm>
          <a:prstGeom prst="rect">
            <a:avLst/>
          </a:prstGeom>
        </p:spPr>
        <p:txBody>
          <a:bodyPr anchor="t" rtlCol="false" tIns="0" lIns="0" bIns="0" rIns="0">
            <a:spAutoFit/>
          </a:bodyPr>
          <a:lstStyle/>
          <a:p>
            <a:pPr algn="ctr" marL="0" indent="0" lvl="0">
              <a:lnSpc>
                <a:spcPts val="2214"/>
              </a:lnSpc>
              <a:spcBef>
                <a:spcPct val="0"/>
              </a:spcBef>
            </a:pPr>
            <a:r>
              <a:rPr lang="en-US" sz="1800" strike="noStrike" u="none">
                <a:solidFill>
                  <a:srgbClr val="FFFFFF"/>
                </a:solidFill>
                <a:latin typeface="Glacial Indifference"/>
                <a:ea typeface="Glacial Indifference"/>
                <a:cs typeface="Glacial Indifference"/>
                <a:sym typeface="Glacial Indifference"/>
              </a:rPr>
              <a:t>CEO of Hatching Dragons, leads bilingual early years education and developed the EYE Curriculum. He supports initiatives like Smartphone Free Childhood and coaches a children’s rugby team. He aims to grow Jubilee’s revenue with his expertise.</a:t>
            </a:r>
          </a:p>
        </p:txBody>
      </p:sp>
      <p:sp>
        <p:nvSpPr>
          <p:cNvPr name="TextBox 32" id="32"/>
          <p:cNvSpPr txBox="true"/>
          <p:nvPr/>
        </p:nvSpPr>
        <p:spPr>
          <a:xfrm rot="0">
            <a:off x="4309786" y="3000139"/>
            <a:ext cx="1466143" cy="841284"/>
          </a:xfrm>
          <a:prstGeom prst="rect">
            <a:avLst/>
          </a:prstGeom>
        </p:spPr>
        <p:txBody>
          <a:bodyPr anchor="t" rtlCol="false" tIns="0" lIns="0" bIns="0" rIns="0">
            <a:spAutoFit/>
          </a:bodyPr>
          <a:lstStyle/>
          <a:p>
            <a:pPr algn="l" marL="0" indent="0" lvl="0">
              <a:lnSpc>
                <a:spcPts val="3373"/>
              </a:lnSpc>
              <a:spcBef>
                <a:spcPct val="0"/>
              </a:spcBef>
            </a:pPr>
            <a:r>
              <a:rPr lang="en-US" sz="2743" strike="noStrike" u="none">
                <a:solidFill>
                  <a:srgbClr val="FFFFFF"/>
                </a:solidFill>
                <a:latin typeface="Glacial Indifference"/>
                <a:ea typeface="Glacial Indifference"/>
                <a:cs typeface="Glacial Indifference"/>
                <a:sym typeface="Glacial Indifference"/>
              </a:rPr>
              <a:t>Cennydd John</a:t>
            </a:r>
          </a:p>
        </p:txBody>
      </p:sp>
      <p:sp>
        <p:nvSpPr>
          <p:cNvPr name="TextBox 33" id="33"/>
          <p:cNvSpPr txBox="true"/>
          <p:nvPr/>
        </p:nvSpPr>
        <p:spPr>
          <a:xfrm rot="0">
            <a:off x="4318665" y="3979377"/>
            <a:ext cx="1175156" cy="498751"/>
          </a:xfrm>
          <a:prstGeom prst="rect">
            <a:avLst/>
          </a:prstGeom>
        </p:spPr>
        <p:txBody>
          <a:bodyPr anchor="t" rtlCol="false" tIns="0" lIns="0" bIns="0" rIns="0">
            <a:spAutoFit/>
          </a:bodyPr>
          <a:lstStyle/>
          <a:p>
            <a:pPr algn="l" marL="0" indent="0" lvl="0">
              <a:lnSpc>
                <a:spcPts val="1967"/>
              </a:lnSpc>
              <a:spcBef>
                <a:spcPct val="0"/>
              </a:spcBef>
            </a:pPr>
            <a:r>
              <a:rPr lang="en-US" sz="1599" strike="noStrike" u="none">
                <a:solidFill>
                  <a:srgbClr val="FFFFFF"/>
                </a:solidFill>
                <a:latin typeface="Glacial Indifference"/>
                <a:ea typeface="Glacial Indifference"/>
                <a:cs typeface="Glacial Indifference"/>
                <a:sym typeface="Glacial Indifference"/>
              </a:rPr>
              <a:t>Kids in Y2 &amp; Y1</a:t>
            </a:r>
          </a:p>
        </p:txBody>
      </p:sp>
      <p:grpSp>
        <p:nvGrpSpPr>
          <p:cNvPr name="Group 34" id="34"/>
          <p:cNvGrpSpPr/>
          <p:nvPr/>
        </p:nvGrpSpPr>
        <p:grpSpPr>
          <a:xfrm rot="0">
            <a:off x="14289448" y="2700341"/>
            <a:ext cx="3280659" cy="4886319"/>
            <a:chOff x="0" y="0"/>
            <a:chExt cx="1217768" cy="1813783"/>
          </a:xfrm>
        </p:grpSpPr>
        <p:sp>
          <p:nvSpPr>
            <p:cNvPr name="Freeform 35" id="35"/>
            <p:cNvSpPr/>
            <p:nvPr/>
          </p:nvSpPr>
          <p:spPr>
            <a:xfrm flipH="false" flipV="false" rot="0">
              <a:off x="0" y="0"/>
              <a:ext cx="1217768" cy="1813783"/>
            </a:xfrm>
            <a:custGeom>
              <a:avLst/>
              <a:gdLst/>
              <a:ahLst/>
              <a:cxnLst/>
              <a:rect r="r" b="b" t="t" l="l"/>
              <a:pathLst>
                <a:path h="1813783" w="1217768">
                  <a:moveTo>
                    <a:pt x="0" y="0"/>
                  </a:moveTo>
                  <a:lnTo>
                    <a:pt x="1217768" y="0"/>
                  </a:lnTo>
                  <a:lnTo>
                    <a:pt x="1217768" y="1813783"/>
                  </a:lnTo>
                  <a:lnTo>
                    <a:pt x="0" y="1813783"/>
                  </a:lnTo>
                  <a:close/>
                </a:path>
              </a:pathLst>
            </a:custGeom>
            <a:solidFill>
              <a:srgbClr val="31356E"/>
            </a:solidFill>
          </p:spPr>
        </p:sp>
      </p:grpSp>
      <p:grpSp>
        <p:nvGrpSpPr>
          <p:cNvPr name="Group 36" id="36"/>
          <p:cNvGrpSpPr/>
          <p:nvPr/>
        </p:nvGrpSpPr>
        <p:grpSpPr>
          <a:xfrm rot="0">
            <a:off x="15878394" y="2877027"/>
            <a:ext cx="1531242" cy="1531242"/>
            <a:chOff x="0" y="0"/>
            <a:chExt cx="812800" cy="812800"/>
          </a:xfrm>
        </p:grpSpPr>
        <p:sp>
          <p:nvSpPr>
            <p:cNvPr name="Freeform 37" id="37"/>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blipFill>
              <a:blip r:embed="rId7"/>
              <a:stretch>
                <a:fillRect l="-380" t="0" r="-380" b="0"/>
              </a:stretch>
            </a:blipFill>
          </p:spPr>
        </p:sp>
      </p:grpSp>
      <p:sp>
        <p:nvSpPr>
          <p:cNvPr name="TextBox 38" id="38"/>
          <p:cNvSpPr txBox="true"/>
          <p:nvPr/>
        </p:nvSpPr>
        <p:spPr>
          <a:xfrm rot="0">
            <a:off x="14492440" y="2867502"/>
            <a:ext cx="1711599" cy="928076"/>
          </a:xfrm>
          <a:prstGeom prst="rect">
            <a:avLst/>
          </a:prstGeom>
        </p:spPr>
        <p:txBody>
          <a:bodyPr anchor="t" rtlCol="false" tIns="0" lIns="0" bIns="0" rIns="0">
            <a:spAutoFit/>
          </a:bodyPr>
          <a:lstStyle/>
          <a:p>
            <a:pPr algn="l">
              <a:lnSpc>
                <a:spcPts val="3666"/>
              </a:lnSpc>
            </a:pPr>
            <a:r>
              <a:rPr lang="en-US" sz="2980">
                <a:solidFill>
                  <a:srgbClr val="FFFFFF"/>
                </a:solidFill>
                <a:latin typeface="Glacial Indifference"/>
                <a:ea typeface="Glacial Indifference"/>
                <a:cs typeface="Glacial Indifference"/>
                <a:sym typeface="Glacial Indifference"/>
              </a:rPr>
              <a:t>Tania </a:t>
            </a:r>
          </a:p>
          <a:p>
            <a:pPr algn="l" marL="0" indent="0" lvl="0">
              <a:lnSpc>
                <a:spcPts val="3666"/>
              </a:lnSpc>
              <a:spcBef>
                <a:spcPct val="0"/>
              </a:spcBef>
            </a:pPr>
            <a:r>
              <a:rPr lang="en-US" sz="2980">
                <a:solidFill>
                  <a:srgbClr val="FFFFFF"/>
                </a:solidFill>
                <a:latin typeface="Glacial Indifference"/>
                <a:ea typeface="Glacial Indifference"/>
                <a:cs typeface="Glacial Indifference"/>
                <a:sym typeface="Glacial Indifference"/>
              </a:rPr>
              <a:t>Nile</a:t>
            </a:r>
          </a:p>
        </p:txBody>
      </p:sp>
      <p:sp>
        <p:nvSpPr>
          <p:cNvPr name="TextBox 39" id="39"/>
          <p:cNvSpPr txBox="true"/>
          <p:nvPr/>
        </p:nvSpPr>
        <p:spPr>
          <a:xfrm rot="0">
            <a:off x="14413981" y="4679081"/>
            <a:ext cx="3031593" cy="2234434"/>
          </a:xfrm>
          <a:prstGeom prst="rect">
            <a:avLst/>
          </a:prstGeom>
        </p:spPr>
        <p:txBody>
          <a:bodyPr anchor="t" rtlCol="false" tIns="0" lIns="0" bIns="0" rIns="0">
            <a:spAutoFit/>
          </a:bodyPr>
          <a:lstStyle/>
          <a:p>
            <a:pPr algn="ctr" marL="0" indent="0" lvl="0">
              <a:lnSpc>
                <a:spcPts val="2217"/>
              </a:lnSpc>
              <a:spcBef>
                <a:spcPct val="0"/>
              </a:spcBef>
            </a:pPr>
            <a:r>
              <a:rPr lang="en-US" sz="1802" strike="noStrike" u="none">
                <a:solidFill>
                  <a:srgbClr val="FFFFFF"/>
                </a:solidFill>
                <a:latin typeface="Glacial Indifference"/>
                <a:ea typeface="Glacial Indifference"/>
                <a:cs typeface="Glacial Indifference"/>
                <a:sym typeface="Glacial Indifference"/>
              </a:rPr>
              <a:t>I'm hoping to bring and further develop my skills and insights from working in education and in charities, to the school community. I'm also looking forward to getting to know more families and teachers in the school!</a:t>
            </a:r>
          </a:p>
        </p:txBody>
      </p:sp>
      <p:sp>
        <p:nvSpPr>
          <p:cNvPr name="TextBox 40" id="40"/>
          <p:cNvSpPr txBox="true"/>
          <p:nvPr/>
        </p:nvSpPr>
        <p:spPr>
          <a:xfrm rot="0">
            <a:off x="14492440" y="3909499"/>
            <a:ext cx="1484019" cy="498769"/>
          </a:xfrm>
          <a:prstGeom prst="rect">
            <a:avLst/>
          </a:prstGeom>
        </p:spPr>
        <p:txBody>
          <a:bodyPr anchor="t" rtlCol="false" tIns="0" lIns="0" bIns="0" rIns="0">
            <a:spAutoFit/>
          </a:bodyPr>
          <a:lstStyle/>
          <a:p>
            <a:pPr algn="l" marL="0" indent="0" lvl="0">
              <a:lnSpc>
                <a:spcPts val="1962"/>
              </a:lnSpc>
              <a:spcBef>
                <a:spcPct val="0"/>
              </a:spcBef>
            </a:pPr>
            <a:r>
              <a:rPr lang="en-US" sz="1595" strike="noStrike" u="none">
                <a:solidFill>
                  <a:srgbClr val="FFFFFF"/>
                </a:solidFill>
                <a:latin typeface="Glacial Indifference"/>
                <a:ea typeface="Glacial Indifference"/>
                <a:cs typeface="Glacial Indifference"/>
                <a:sym typeface="Glacial Indifference"/>
              </a:rPr>
              <a:t>Kid in Y2</a:t>
            </a:r>
          </a:p>
          <a:p>
            <a:pPr algn="l" marL="0" indent="0" lvl="0">
              <a:lnSpc>
                <a:spcPts val="1962"/>
              </a:lnSpc>
              <a:spcBef>
                <a:spcPct val="0"/>
              </a:spcBef>
            </a:pPr>
          </a:p>
        </p:txBody>
      </p:sp>
    </p:spTree>
  </p:cSld>
  <p:clrMapOvr>
    <a:masterClrMapping/>
  </p:clrMapOvr>
</p:sld>
</file>

<file path=ppt/slides/slide1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TextBox 2" id="2"/>
          <p:cNvSpPr txBox="true"/>
          <p:nvPr/>
        </p:nvSpPr>
        <p:spPr>
          <a:xfrm rot="-592460">
            <a:off x="5301881" y="2988613"/>
            <a:ext cx="7721805" cy="1503928"/>
          </a:xfrm>
          <a:prstGeom prst="rect">
            <a:avLst/>
          </a:prstGeom>
        </p:spPr>
        <p:txBody>
          <a:bodyPr anchor="t" rtlCol="false" tIns="0" lIns="0" bIns="0" rIns="0">
            <a:spAutoFit/>
          </a:bodyPr>
          <a:lstStyle/>
          <a:p>
            <a:pPr algn="ctr">
              <a:lnSpc>
                <a:spcPts val="11312"/>
              </a:lnSpc>
              <a:spcBef>
                <a:spcPct val="0"/>
              </a:spcBef>
            </a:pPr>
            <a:r>
              <a:rPr lang="en-US" sz="11312">
                <a:solidFill>
                  <a:srgbClr val="163D66"/>
                </a:solidFill>
                <a:latin typeface="Tropika Script"/>
                <a:ea typeface="Tropika Script"/>
                <a:cs typeface="Tropika Script"/>
                <a:sym typeface="Tropika Script"/>
              </a:rPr>
              <a:t>Thank you ...</a:t>
            </a:r>
          </a:p>
        </p:txBody>
      </p:sp>
      <p:grpSp>
        <p:nvGrpSpPr>
          <p:cNvPr name="Group 3" id="3"/>
          <p:cNvGrpSpPr/>
          <p:nvPr/>
        </p:nvGrpSpPr>
        <p:grpSpPr>
          <a:xfrm rot="0">
            <a:off x="13700141" y="7874716"/>
            <a:ext cx="4208180" cy="2048069"/>
            <a:chOff x="0" y="0"/>
            <a:chExt cx="5610906" cy="2730759"/>
          </a:xfrm>
        </p:grpSpPr>
        <p:sp>
          <p:nvSpPr>
            <p:cNvPr name="Freeform 4" id="4"/>
            <p:cNvSpPr/>
            <p:nvPr/>
          </p:nvSpPr>
          <p:spPr>
            <a:xfrm flipH="false" flipV="false" rot="0">
              <a:off x="3025630" y="0"/>
              <a:ext cx="2180193" cy="1844779"/>
            </a:xfrm>
            <a:custGeom>
              <a:avLst/>
              <a:gdLst/>
              <a:ahLst/>
              <a:cxnLst/>
              <a:rect r="r" b="b" t="t" l="l"/>
              <a:pathLst>
                <a:path h="1844779" w="2180193">
                  <a:moveTo>
                    <a:pt x="0" y="0"/>
                  </a:moveTo>
                  <a:lnTo>
                    <a:pt x="2180194" y="0"/>
                  </a:lnTo>
                  <a:lnTo>
                    <a:pt x="2180194" y="1844779"/>
                  </a:lnTo>
                  <a:lnTo>
                    <a:pt x="0" y="1844779"/>
                  </a:lnTo>
                  <a:lnTo>
                    <a:pt x="0" y="0"/>
                  </a:lnTo>
                  <a:close/>
                </a:path>
              </a:pathLst>
            </a:custGeom>
            <a:blipFill>
              <a:blip r:embed="rId2"/>
              <a:stretch>
                <a:fillRect l="0" t="0" r="0" b="0"/>
              </a:stretch>
            </a:blipFill>
          </p:spPr>
        </p:sp>
        <p:sp>
          <p:nvSpPr>
            <p:cNvPr name="TextBox 5" id="5"/>
            <p:cNvSpPr txBox="true"/>
            <p:nvPr/>
          </p:nvSpPr>
          <p:spPr>
            <a:xfrm rot="0">
              <a:off x="0" y="1848955"/>
              <a:ext cx="5610906" cy="881804"/>
            </a:xfrm>
            <a:prstGeom prst="rect">
              <a:avLst/>
            </a:prstGeom>
          </p:spPr>
          <p:txBody>
            <a:bodyPr anchor="t" rtlCol="false" tIns="0" lIns="0" bIns="0" rIns="0">
              <a:spAutoFit/>
            </a:bodyPr>
            <a:lstStyle/>
            <a:p>
              <a:pPr algn="r">
                <a:lnSpc>
                  <a:spcPts val="2659"/>
                </a:lnSpc>
              </a:pPr>
              <a:r>
                <a:rPr lang="en-US" sz="1899">
                  <a:solidFill>
                    <a:srgbClr val="163D66"/>
                  </a:solidFill>
                  <a:latin typeface="Poppins"/>
                  <a:ea typeface="Poppins"/>
                  <a:cs typeface="Poppins"/>
                  <a:sym typeface="Poppins"/>
                </a:rPr>
                <a:t>Jubilee School PTA is a registered charity, number 1179031</a:t>
              </a:r>
            </a:p>
          </p:txBody>
        </p:sp>
      </p:grpSp>
    </p:spTree>
  </p:cSld>
  <p:clrMapOvr>
    <a:masterClrMapping/>
  </p:clrMapOvr>
</p:sld>
</file>

<file path=ppt/slides/slide1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TextBox 2" id="2"/>
          <p:cNvSpPr txBox="true"/>
          <p:nvPr/>
        </p:nvSpPr>
        <p:spPr>
          <a:xfrm rot="-592460">
            <a:off x="5424982" y="2977979"/>
            <a:ext cx="7721805" cy="2939604"/>
          </a:xfrm>
          <a:prstGeom prst="rect">
            <a:avLst/>
          </a:prstGeom>
        </p:spPr>
        <p:txBody>
          <a:bodyPr anchor="t" rtlCol="false" tIns="0" lIns="0" bIns="0" rIns="0">
            <a:spAutoFit/>
          </a:bodyPr>
          <a:lstStyle/>
          <a:p>
            <a:pPr algn="ctr">
              <a:lnSpc>
                <a:spcPts val="11312"/>
              </a:lnSpc>
              <a:spcBef>
                <a:spcPct val="0"/>
              </a:spcBef>
            </a:pPr>
            <a:r>
              <a:rPr lang="en-US" sz="11312">
                <a:solidFill>
                  <a:srgbClr val="163D66"/>
                </a:solidFill>
                <a:latin typeface="Tropika Script"/>
                <a:ea typeface="Tropika Script"/>
                <a:cs typeface="Tropika Script"/>
                <a:sym typeface="Tropika Script"/>
              </a:rPr>
              <a:t>Stay for a coffee?</a:t>
            </a:r>
          </a:p>
        </p:txBody>
      </p:sp>
      <p:grpSp>
        <p:nvGrpSpPr>
          <p:cNvPr name="Group 3" id="3"/>
          <p:cNvGrpSpPr/>
          <p:nvPr/>
        </p:nvGrpSpPr>
        <p:grpSpPr>
          <a:xfrm rot="0">
            <a:off x="13700141" y="7874716"/>
            <a:ext cx="4208180" cy="2048069"/>
            <a:chOff x="0" y="0"/>
            <a:chExt cx="5610906" cy="2730759"/>
          </a:xfrm>
        </p:grpSpPr>
        <p:sp>
          <p:nvSpPr>
            <p:cNvPr name="Freeform 4" id="4"/>
            <p:cNvSpPr/>
            <p:nvPr/>
          </p:nvSpPr>
          <p:spPr>
            <a:xfrm flipH="false" flipV="false" rot="0">
              <a:off x="3025630" y="0"/>
              <a:ext cx="2180193" cy="1844779"/>
            </a:xfrm>
            <a:custGeom>
              <a:avLst/>
              <a:gdLst/>
              <a:ahLst/>
              <a:cxnLst/>
              <a:rect r="r" b="b" t="t" l="l"/>
              <a:pathLst>
                <a:path h="1844779" w="2180193">
                  <a:moveTo>
                    <a:pt x="0" y="0"/>
                  </a:moveTo>
                  <a:lnTo>
                    <a:pt x="2180194" y="0"/>
                  </a:lnTo>
                  <a:lnTo>
                    <a:pt x="2180194" y="1844779"/>
                  </a:lnTo>
                  <a:lnTo>
                    <a:pt x="0" y="1844779"/>
                  </a:lnTo>
                  <a:lnTo>
                    <a:pt x="0" y="0"/>
                  </a:lnTo>
                  <a:close/>
                </a:path>
              </a:pathLst>
            </a:custGeom>
            <a:blipFill>
              <a:blip r:embed="rId2"/>
              <a:stretch>
                <a:fillRect l="0" t="0" r="0" b="0"/>
              </a:stretch>
            </a:blipFill>
          </p:spPr>
        </p:sp>
        <p:sp>
          <p:nvSpPr>
            <p:cNvPr name="TextBox 5" id="5"/>
            <p:cNvSpPr txBox="true"/>
            <p:nvPr/>
          </p:nvSpPr>
          <p:spPr>
            <a:xfrm rot="0">
              <a:off x="0" y="1848955"/>
              <a:ext cx="5610906" cy="881804"/>
            </a:xfrm>
            <a:prstGeom prst="rect">
              <a:avLst/>
            </a:prstGeom>
          </p:spPr>
          <p:txBody>
            <a:bodyPr anchor="t" rtlCol="false" tIns="0" lIns="0" bIns="0" rIns="0">
              <a:spAutoFit/>
            </a:bodyPr>
            <a:lstStyle/>
            <a:p>
              <a:pPr algn="r">
                <a:lnSpc>
                  <a:spcPts val="2659"/>
                </a:lnSpc>
              </a:pPr>
              <a:r>
                <a:rPr lang="en-US" sz="1899">
                  <a:solidFill>
                    <a:srgbClr val="163D66"/>
                  </a:solidFill>
                  <a:latin typeface="Poppins"/>
                  <a:ea typeface="Poppins"/>
                  <a:cs typeface="Poppins"/>
                  <a:sym typeface="Poppins"/>
                </a:rPr>
                <a:t>Jubilee School PTA is a registered charity, number 1179031</a:t>
              </a:r>
            </a:p>
          </p:txBody>
        </p:sp>
      </p:gr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4928902" y="2060416"/>
            <a:ext cx="4215098" cy="4219927"/>
            <a:chOff x="0" y="0"/>
            <a:chExt cx="933551" cy="934621"/>
          </a:xfrm>
        </p:grpSpPr>
        <p:sp>
          <p:nvSpPr>
            <p:cNvPr name="Freeform 3" id="3"/>
            <p:cNvSpPr/>
            <p:nvPr/>
          </p:nvSpPr>
          <p:spPr>
            <a:xfrm flipH="false" flipV="false" rot="0">
              <a:off x="0" y="0"/>
              <a:ext cx="933551" cy="934621"/>
            </a:xfrm>
            <a:custGeom>
              <a:avLst/>
              <a:gdLst/>
              <a:ahLst/>
              <a:cxnLst/>
              <a:rect r="r" b="b" t="t" l="l"/>
              <a:pathLst>
                <a:path h="934621" w="933551">
                  <a:moveTo>
                    <a:pt x="466776" y="0"/>
                  </a:moveTo>
                  <a:cubicBezTo>
                    <a:pt x="208983" y="0"/>
                    <a:pt x="0" y="209222"/>
                    <a:pt x="0" y="467310"/>
                  </a:cubicBezTo>
                  <a:cubicBezTo>
                    <a:pt x="0" y="725399"/>
                    <a:pt x="208983" y="934621"/>
                    <a:pt x="466776" y="934621"/>
                  </a:cubicBezTo>
                  <a:cubicBezTo>
                    <a:pt x="724569" y="934621"/>
                    <a:pt x="933551" y="725399"/>
                    <a:pt x="933551" y="467310"/>
                  </a:cubicBezTo>
                  <a:cubicBezTo>
                    <a:pt x="933551" y="209222"/>
                    <a:pt x="724569" y="0"/>
                    <a:pt x="466776" y="0"/>
                  </a:cubicBezTo>
                  <a:close/>
                </a:path>
              </a:pathLst>
            </a:custGeom>
            <a:solidFill>
              <a:srgbClr val="41B8D5"/>
            </a:solidFill>
          </p:spPr>
        </p:sp>
        <p:sp>
          <p:nvSpPr>
            <p:cNvPr name="TextBox 4" id="4"/>
            <p:cNvSpPr txBox="true"/>
            <p:nvPr/>
          </p:nvSpPr>
          <p:spPr>
            <a:xfrm>
              <a:off x="87520" y="-17154"/>
              <a:ext cx="758510" cy="864154"/>
            </a:xfrm>
            <a:prstGeom prst="rect">
              <a:avLst/>
            </a:prstGeom>
          </p:spPr>
          <p:txBody>
            <a:bodyPr anchor="ctr" rtlCol="false" tIns="50800" lIns="50800" bIns="50800" rIns="50800"/>
            <a:lstStyle/>
            <a:p>
              <a:pPr algn="ctr">
                <a:lnSpc>
                  <a:spcPts val="4900"/>
                </a:lnSpc>
              </a:pPr>
              <a:r>
                <a:rPr lang="en-US" sz="3500">
                  <a:solidFill>
                    <a:srgbClr val="FFFFFF"/>
                  </a:solidFill>
                  <a:latin typeface="Poppins"/>
                  <a:ea typeface="Poppins"/>
                  <a:cs typeface="Poppins"/>
                  <a:sym typeface="Poppins"/>
                </a:rPr>
                <a:t>Nothing happens without you</a:t>
              </a:r>
            </a:p>
          </p:txBody>
        </p:sp>
      </p:grpSp>
      <p:sp>
        <p:nvSpPr>
          <p:cNvPr name="TextBox 5" id="5"/>
          <p:cNvSpPr txBox="true"/>
          <p:nvPr/>
        </p:nvSpPr>
        <p:spPr>
          <a:xfrm rot="-592460">
            <a:off x="89422" y="709645"/>
            <a:ext cx="6302796" cy="1225398"/>
          </a:xfrm>
          <a:prstGeom prst="rect">
            <a:avLst/>
          </a:prstGeom>
        </p:spPr>
        <p:txBody>
          <a:bodyPr anchor="t" rtlCol="false" tIns="0" lIns="0" bIns="0" rIns="0">
            <a:spAutoFit/>
          </a:bodyPr>
          <a:lstStyle/>
          <a:p>
            <a:pPr algn="ctr">
              <a:lnSpc>
                <a:spcPts val="9233"/>
              </a:lnSpc>
              <a:spcBef>
                <a:spcPct val="0"/>
              </a:spcBef>
            </a:pPr>
            <a:r>
              <a:rPr lang="en-US" sz="9233">
                <a:solidFill>
                  <a:srgbClr val="163D66"/>
                </a:solidFill>
                <a:latin typeface="Tropika Script"/>
                <a:ea typeface="Tropika Script"/>
                <a:cs typeface="Tropika Script"/>
                <a:sym typeface="Tropika Script"/>
              </a:rPr>
              <a:t>It’s your PTA</a:t>
            </a:r>
          </a:p>
        </p:txBody>
      </p:sp>
      <p:grpSp>
        <p:nvGrpSpPr>
          <p:cNvPr name="Group 6" id="6"/>
          <p:cNvGrpSpPr/>
          <p:nvPr/>
        </p:nvGrpSpPr>
        <p:grpSpPr>
          <a:xfrm rot="0">
            <a:off x="8588082" y="5125627"/>
            <a:ext cx="4132673" cy="4132673"/>
            <a:chOff x="0" y="0"/>
            <a:chExt cx="812800" cy="812800"/>
          </a:xfrm>
        </p:grpSpPr>
        <p:sp>
          <p:nvSpPr>
            <p:cNvPr name="Freeform 7" id="7"/>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2D8BBA"/>
            </a:solidFill>
          </p:spPr>
        </p:sp>
        <p:sp>
          <p:nvSpPr>
            <p:cNvPr name="TextBox 8" id="8"/>
            <p:cNvSpPr txBox="true"/>
            <p:nvPr/>
          </p:nvSpPr>
          <p:spPr>
            <a:xfrm>
              <a:off x="76200" y="-19050"/>
              <a:ext cx="660400" cy="755650"/>
            </a:xfrm>
            <a:prstGeom prst="rect">
              <a:avLst/>
            </a:prstGeom>
          </p:spPr>
          <p:txBody>
            <a:bodyPr anchor="ctr" rtlCol="false" tIns="50800" lIns="50800" bIns="50800" rIns="50800"/>
            <a:lstStyle/>
            <a:p>
              <a:pPr algn="ctr">
                <a:lnSpc>
                  <a:spcPts val="4899"/>
                </a:lnSpc>
              </a:pPr>
              <a:r>
                <a:rPr lang="en-US" sz="3499">
                  <a:solidFill>
                    <a:srgbClr val="FFFFFF"/>
                  </a:solidFill>
                  <a:latin typeface="Poppins"/>
                  <a:ea typeface="Poppins"/>
                  <a:cs typeface="Poppins"/>
                  <a:sym typeface="Poppins"/>
                </a:rPr>
                <a:t>You make our school better</a:t>
              </a:r>
            </a:p>
          </p:txBody>
        </p:sp>
      </p:grpSp>
      <p:grpSp>
        <p:nvGrpSpPr>
          <p:cNvPr name="Group 9" id="9"/>
          <p:cNvGrpSpPr/>
          <p:nvPr/>
        </p:nvGrpSpPr>
        <p:grpSpPr>
          <a:xfrm rot="0">
            <a:off x="605330" y="4169335"/>
            <a:ext cx="4222015" cy="4222015"/>
            <a:chOff x="0" y="0"/>
            <a:chExt cx="812800" cy="812800"/>
          </a:xfrm>
        </p:grpSpPr>
        <p:sp>
          <p:nvSpPr>
            <p:cNvPr name="Freeform 10" id="10"/>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CE5E8"/>
            </a:solidFill>
          </p:spPr>
        </p:sp>
        <p:sp>
          <p:nvSpPr>
            <p:cNvPr name="TextBox 11" id="11"/>
            <p:cNvSpPr txBox="true"/>
            <p:nvPr/>
          </p:nvSpPr>
          <p:spPr>
            <a:xfrm>
              <a:off x="76200" y="-28575"/>
              <a:ext cx="660400" cy="765175"/>
            </a:xfrm>
            <a:prstGeom prst="rect">
              <a:avLst/>
            </a:prstGeom>
          </p:spPr>
          <p:txBody>
            <a:bodyPr anchor="ctr" rtlCol="false" tIns="50800" lIns="50800" bIns="50800" rIns="50800"/>
            <a:lstStyle/>
            <a:p>
              <a:pPr algn="ctr">
                <a:lnSpc>
                  <a:spcPts val="4900"/>
                </a:lnSpc>
              </a:pPr>
              <a:r>
                <a:rPr lang="en-US" sz="3500">
                  <a:solidFill>
                    <a:srgbClr val="163D66"/>
                  </a:solidFill>
                  <a:latin typeface="Poppins"/>
                  <a:ea typeface="Poppins"/>
                  <a:cs typeface="Poppins"/>
                  <a:sym typeface="Poppins"/>
                </a:rPr>
                <a:t>Our charity is member-led</a:t>
              </a:r>
            </a:p>
          </p:txBody>
        </p:sp>
      </p:grpSp>
      <p:grpSp>
        <p:nvGrpSpPr>
          <p:cNvPr name="Group 12" id="12"/>
          <p:cNvGrpSpPr/>
          <p:nvPr/>
        </p:nvGrpSpPr>
        <p:grpSpPr>
          <a:xfrm rot="0">
            <a:off x="9808890" y="627934"/>
            <a:ext cx="4132673" cy="4132673"/>
            <a:chOff x="0" y="0"/>
            <a:chExt cx="812800" cy="812800"/>
          </a:xfrm>
        </p:grpSpPr>
        <p:sp>
          <p:nvSpPr>
            <p:cNvPr name="Freeform 13" id="1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2F5F98"/>
            </a:solidFill>
          </p:spPr>
        </p:sp>
        <p:sp>
          <p:nvSpPr>
            <p:cNvPr name="TextBox 14" id="14"/>
            <p:cNvSpPr txBox="true"/>
            <p:nvPr/>
          </p:nvSpPr>
          <p:spPr>
            <a:xfrm>
              <a:off x="76200" y="-19050"/>
              <a:ext cx="660400" cy="755650"/>
            </a:xfrm>
            <a:prstGeom prst="rect">
              <a:avLst/>
            </a:prstGeom>
          </p:spPr>
          <p:txBody>
            <a:bodyPr anchor="ctr" rtlCol="false" tIns="50800" lIns="50800" bIns="50800" rIns="50800"/>
            <a:lstStyle/>
            <a:p>
              <a:pPr algn="ctr">
                <a:lnSpc>
                  <a:spcPts val="4899"/>
                </a:lnSpc>
              </a:pPr>
              <a:r>
                <a:rPr lang="en-US" sz="3499">
                  <a:solidFill>
                    <a:srgbClr val="FFFFFF"/>
                  </a:solidFill>
                  <a:latin typeface="Poppins"/>
                  <a:ea typeface="Poppins"/>
                  <a:cs typeface="Poppins"/>
                  <a:sym typeface="Poppins"/>
                </a:rPr>
                <a:t>Your skills and ideas make a difference</a:t>
              </a:r>
            </a:p>
          </p:txBody>
        </p:sp>
      </p:grpSp>
      <p:grpSp>
        <p:nvGrpSpPr>
          <p:cNvPr name="Group 15" id="15"/>
          <p:cNvGrpSpPr/>
          <p:nvPr/>
        </p:nvGrpSpPr>
        <p:grpSpPr>
          <a:xfrm rot="0">
            <a:off x="13482632" y="3257045"/>
            <a:ext cx="4132673" cy="4132673"/>
            <a:chOff x="0" y="0"/>
            <a:chExt cx="812800" cy="812800"/>
          </a:xfrm>
        </p:grpSpPr>
        <p:sp>
          <p:nvSpPr>
            <p:cNvPr name="Freeform 16" id="1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31356E"/>
            </a:solidFill>
          </p:spPr>
        </p:sp>
        <p:sp>
          <p:nvSpPr>
            <p:cNvPr name="TextBox 17" id="17"/>
            <p:cNvSpPr txBox="true"/>
            <p:nvPr/>
          </p:nvSpPr>
          <p:spPr>
            <a:xfrm>
              <a:off x="76200" y="-19050"/>
              <a:ext cx="660400" cy="755650"/>
            </a:xfrm>
            <a:prstGeom prst="rect">
              <a:avLst/>
            </a:prstGeom>
          </p:spPr>
          <p:txBody>
            <a:bodyPr anchor="ctr" rtlCol="false" tIns="50800" lIns="50800" bIns="50800" rIns="50800"/>
            <a:lstStyle/>
            <a:p>
              <a:pPr algn="ctr">
                <a:lnSpc>
                  <a:spcPts val="4899"/>
                </a:lnSpc>
              </a:pPr>
              <a:r>
                <a:rPr lang="en-US" sz="3499">
                  <a:solidFill>
                    <a:srgbClr val="FFFFFF"/>
                  </a:solidFill>
                  <a:latin typeface="Poppins"/>
                  <a:ea typeface="Poppins"/>
                  <a:cs typeface="Poppins"/>
                  <a:sym typeface="Poppins"/>
                </a:rPr>
                <a:t>Thank you for being part of it</a:t>
              </a:r>
            </a:p>
          </p:txBody>
        </p:sp>
      </p:grpSp>
      <p:grpSp>
        <p:nvGrpSpPr>
          <p:cNvPr name="Group 18" id="18"/>
          <p:cNvGrpSpPr/>
          <p:nvPr/>
        </p:nvGrpSpPr>
        <p:grpSpPr>
          <a:xfrm rot="0">
            <a:off x="14672638" y="7874716"/>
            <a:ext cx="2931871" cy="1853061"/>
            <a:chOff x="0" y="0"/>
            <a:chExt cx="3909161" cy="2470748"/>
          </a:xfrm>
        </p:grpSpPr>
        <p:sp>
          <p:nvSpPr>
            <p:cNvPr name="Freeform 19" id="19"/>
            <p:cNvSpPr/>
            <p:nvPr/>
          </p:nvSpPr>
          <p:spPr>
            <a:xfrm flipH="false" flipV="false" rot="0">
              <a:off x="1728968" y="0"/>
              <a:ext cx="2180193" cy="1844779"/>
            </a:xfrm>
            <a:custGeom>
              <a:avLst/>
              <a:gdLst/>
              <a:ahLst/>
              <a:cxnLst/>
              <a:rect r="r" b="b" t="t" l="l"/>
              <a:pathLst>
                <a:path h="1844779" w="2180193">
                  <a:moveTo>
                    <a:pt x="0" y="0"/>
                  </a:moveTo>
                  <a:lnTo>
                    <a:pt x="2180193" y="0"/>
                  </a:lnTo>
                  <a:lnTo>
                    <a:pt x="2180193" y="1844779"/>
                  </a:lnTo>
                  <a:lnTo>
                    <a:pt x="0" y="1844779"/>
                  </a:lnTo>
                  <a:lnTo>
                    <a:pt x="0" y="0"/>
                  </a:lnTo>
                  <a:close/>
                </a:path>
              </a:pathLst>
            </a:custGeom>
            <a:blipFill>
              <a:blip r:embed="rId2"/>
              <a:stretch>
                <a:fillRect l="0" t="0" r="0" b="0"/>
              </a:stretch>
            </a:blipFill>
          </p:spPr>
        </p:sp>
        <p:sp>
          <p:nvSpPr>
            <p:cNvPr name="TextBox 20" id="20"/>
            <p:cNvSpPr txBox="true"/>
            <p:nvPr/>
          </p:nvSpPr>
          <p:spPr>
            <a:xfrm rot="0">
              <a:off x="0" y="2033445"/>
              <a:ext cx="3909161" cy="437304"/>
            </a:xfrm>
            <a:prstGeom prst="rect">
              <a:avLst/>
            </a:prstGeom>
          </p:spPr>
          <p:txBody>
            <a:bodyPr anchor="t" rtlCol="false" tIns="0" lIns="0" bIns="0" rIns="0">
              <a:spAutoFit/>
            </a:bodyPr>
            <a:lstStyle/>
            <a:p>
              <a:pPr algn="r">
                <a:lnSpc>
                  <a:spcPts val="2659"/>
                </a:lnSpc>
              </a:pPr>
              <a:r>
                <a:rPr lang="en-US" sz="1899">
                  <a:solidFill>
                    <a:srgbClr val="163D66"/>
                  </a:solidFill>
                  <a:latin typeface="Poppins"/>
                  <a:ea typeface="Poppins"/>
                  <a:cs typeface="Poppins"/>
                  <a:sym typeface="Poppins"/>
                </a:rPr>
                <a:t>Charity number 1179031</a:t>
              </a:r>
            </a:p>
          </p:txBody>
        </p:sp>
      </p:gr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TextBox 2" id="2"/>
          <p:cNvSpPr txBox="true"/>
          <p:nvPr/>
        </p:nvSpPr>
        <p:spPr>
          <a:xfrm rot="-592460">
            <a:off x="89422" y="709645"/>
            <a:ext cx="6302796" cy="1225398"/>
          </a:xfrm>
          <a:prstGeom prst="rect">
            <a:avLst/>
          </a:prstGeom>
        </p:spPr>
        <p:txBody>
          <a:bodyPr anchor="t" rtlCol="false" tIns="0" lIns="0" bIns="0" rIns="0">
            <a:spAutoFit/>
          </a:bodyPr>
          <a:lstStyle/>
          <a:p>
            <a:pPr algn="ctr">
              <a:lnSpc>
                <a:spcPts val="9233"/>
              </a:lnSpc>
              <a:spcBef>
                <a:spcPct val="0"/>
              </a:spcBef>
            </a:pPr>
            <a:r>
              <a:rPr lang="en-US" sz="9233">
                <a:solidFill>
                  <a:srgbClr val="163D66"/>
                </a:solidFill>
                <a:latin typeface="Tropika Script"/>
                <a:ea typeface="Tropika Script"/>
                <a:cs typeface="Tropika Script"/>
                <a:sym typeface="Tropika Script"/>
              </a:rPr>
              <a:t>AGM process</a:t>
            </a:r>
          </a:p>
        </p:txBody>
      </p:sp>
      <p:grpSp>
        <p:nvGrpSpPr>
          <p:cNvPr name="Group 3" id="3"/>
          <p:cNvGrpSpPr/>
          <p:nvPr/>
        </p:nvGrpSpPr>
        <p:grpSpPr>
          <a:xfrm rot="0">
            <a:off x="3712218" y="2081642"/>
            <a:ext cx="10838393" cy="1835317"/>
            <a:chOff x="0" y="0"/>
            <a:chExt cx="14451190" cy="2447090"/>
          </a:xfrm>
        </p:grpSpPr>
        <p:grpSp>
          <p:nvGrpSpPr>
            <p:cNvPr name="Group 4" id="4"/>
            <p:cNvGrpSpPr/>
            <p:nvPr/>
          </p:nvGrpSpPr>
          <p:grpSpPr>
            <a:xfrm rot="0">
              <a:off x="425343" y="0"/>
              <a:ext cx="14025847" cy="2408912"/>
              <a:chOff x="0" y="0"/>
              <a:chExt cx="2770538" cy="475834"/>
            </a:xfrm>
          </p:grpSpPr>
          <p:sp>
            <p:nvSpPr>
              <p:cNvPr name="Freeform 5" id="5"/>
              <p:cNvSpPr/>
              <p:nvPr/>
            </p:nvSpPr>
            <p:spPr>
              <a:xfrm flipH="false" flipV="false" rot="0">
                <a:off x="0" y="0"/>
                <a:ext cx="2770538" cy="475834"/>
              </a:xfrm>
              <a:custGeom>
                <a:avLst/>
                <a:gdLst/>
                <a:ahLst/>
                <a:cxnLst/>
                <a:rect r="r" b="b" t="t" l="l"/>
                <a:pathLst>
                  <a:path h="475834" w="2770538">
                    <a:moveTo>
                      <a:pt x="73597" y="0"/>
                    </a:moveTo>
                    <a:lnTo>
                      <a:pt x="2696941" y="0"/>
                    </a:lnTo>
                    <a:cubicBezTo>
                      <a:pt x="2716460" y="0"/>
                      <a:pt x="2735180" y="7754"/>
                      <a:pt x="2748982" y="21556"/>
                    </a:cubicBezTo>
                    <a:cubicBezTo>
                      <a:pt x="2762784" y="35358"/>
                      <a:pt x="2770538" y="54078"/>
                      <a:pt x="2770538" y="73597"/>
                    </a:cubicBezTo>
                    <a:lnTo>
                      <a:pt x="2770538" y="402238"/>
                    </a:lnTo>
                    <a:cubicBezTo>
                      <a:pt x="2770538" y="421757"/>
                      <a:pt x="2762784" y="440476"/>
                      <a:pt x="2748982" y="454278"/>
                    </a:cubicBezTo>
                    <a:cubicBezTo>
                      <a:pt x="2735180" y="468080"/>
                      <a:pt x="2716460" y="475834"/>
                      <a:pt x="2696941" y="475834"/>
                    </a:cubicBezTo>
                    <a:lnTo>
                      <a:pt x="73597" y="475834"/>
                    </a:lnTo>
                    <a:cubicBezTo>
                      <a:pt x="54078" y="475834"/>
                      <a:pt x="35358" y="468080"/>
                      <a:pt x="21556" y="454278"/>
                    </a:cubicBezTo>
                    <a:cubicBezTo>
                      <a:pt x="7754" y="440476"/>
                      <a:pt x="0" y="421757"/>
                      <a:pt x="0" y="402238"/>
                    </a:cubicBezTo>
                    <a:lnTo>
                      <a:pt x="0" y="73597"/>
                    </a:lnTo>
                    <a:cubicBezTo>
                      <a:pt x="0" y="54078"/>
                      <a:pt x="7754" y="35358"/>
                      <a:pt x="21556" y="21556"/>
                    </a:cubicBezTo>
                    <a:cubicBezTo>
                      <a:pt x="35358" y="7754"/>
                      <a:pt x="54078" y="0"/>
                      <a:pt x="73597" y="0"/>
                    </a:cubicBezTo>
                    <a:close/>
                  </a:path>
                </a:pathLst>
              </a:custGeom>
              <a:solidFill>
                <a:srgbClr val="6CE5E8">
                  <a:alpha val="49804"/>
                </a:srgbClr>
              </a:solidFill>
            </p:spPr>
          </p:sp>
          <p:sp>
            <p:nvSpPr>
              <p:cNvPr name="TextBox 6" id="6"/>
              <p:cNvSpPr txBox="true"/>
              <p:nvPr/>
            </p:nvSpPr>
            <p:spPr>
              <a:xfrm>
                <a:off x="0" y="-66675"/>
                <a:ext cx="2770538" cy="542509"/>
              </a:xfrm>
              <a:prstGeom prst="rect">
                <a:avLst/>
              </a:prstGeom>
            </p:spPr>
            <p:txBody>
              <a:bodyPr anchor="ctr" rtlCol="false" tIns="50800" lIns="50800" bIns="50800" rIns="50800"/>
              <a:lstStyle/>
              <a:p>
                <a:pPr algn="ctr">
                  <a:lnSpc>
                    <a:spcPts val="3499"/>
                  </a:lnSpc>
                </a:pPr>
              </a:p>
            </p:txBody>
          </p:sp>
        </p:grpSp>
        <p:grpSp>
          <p:nvGrpSpPr>
            <p:cNvPr name="Group 7" id="7"/>
            <p:cNvGrpSpPr/>
            <p:nvPr/>
          </p:nvGrpSpPr>
          <p:grpSpPr>
            <a:xfrm rot="0">
              <a:off x="0" y="0"/>
              <a:ext cx="2447090" cy="2447090"/>
              <a:chOff x="0" y="0"/>
              <a:chExt cx="812800" cy="812800"/>
            </a:xfrm>
          </p:grpSpPr>
          <p:sp>
            <p:nvSpPr>
              <p:cNvPr name="Freeform 8" id="8"/>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CE5E8"/>
              </a:solidFill>
            </p:spPr>
          </p:sp>
          <p:sp>
            <p:nvSpPr>
              <p:cNvPr name="TextBox 9" id="9"/>
              <p:cNvSpPr txBox="true"/>
              <p:nvPr/>
            </p:nvSpPr>
            <p:spPr>
              <a:xfrm>
                <a:off x="76200" y="9525"/>
                <a:ext cx="660400" cy="727075"/>
              </a:xfrm>
              <a:prstGeom prst="rect">
                <a:avLst/>
              </a:prstGeom>
            </p:spPr>
            <p:txBody>
              <a:bodyPr anchor="ctr" rtlCol="false" tIns="50800" lIns="50800" bIns="50800" rIns="50800"/>
              <a:lstStyle/>
              <a:p>
                <a:pPr algn="ctr">
                  <a:lnSpc>
                    <a:spcPts val="4620"/>
                  </a:lnSpc>
                </a:pPr>
                <a:r>
                  <a:rPr lang="en-US" sz="3300">
                    <a:solidFill>
                      <a:srgbClr val="163D66"/>
                    </a:solidFill>
                    <a:latin typeface="Tropika Script"/>
                    <a:ea typeface="Tropika Script"/>
                    <a:cs typeface="Tropika Script"/>
                    <a:sym typeface="Tropika Script"/>
                  </a:rPr>
                  <a:t>Annual Report</a:t>
                </a:r>
              </a:p>
            </p:txBody>
          </p:sp>
        </p:grpSp>
        <p:sp>
          <p:nvSpPr>
            <p:cNvPr name="TextBox 10" id="10"/>
            <p:cNvSpPr txBox="true"/>
            <p:nvPr/>
          </p:nvSpPr>
          <p:spPr>
            <a:xfrm rot="0">
              <a:off x="2970475" y="835929"/>
              <a:ext cx="10521909" cy="651328"/>
            </a:xfrm>
            <a:prstGeom prst="rect">
              <a:avLst/>
            </a:prstGeom>
          </p:spPr>
          <p:txBody>
            <a:bodyPr anchor="t" rtlCol="false" tIns="0" lIns="0" bIns="0" rIns="0">
              <a:spAutoFit/>
            </a:bodyPr>
            <a:lstStyle/>
            <a:p>
              <a:pPr algn="l">
                <a:lnSpc>
                  <a:spcPts val="3919"/>
                </a:lnSpc>
              </a:pPr>
              <a:r>
                <a:rPr lang="en-US" sz="2799">
                  <a:solidFill>
                    <a:srgbClr val="163D66"/>
                  </a:solidFill>
                  <a:latin typeface="Poppins Light"/>
                  <a:ea typeface="Poppins Light"/>
                  <a:cs typeface="Poppins Light"/>
                  <a:sym typeface="Poppins Light"/>
                </a:rPr>
                <a:t>Co-chairs’ report on 2023-24 activity</a:t>
              </a:r>
            </a:p>
          </p:txBody>
        </p:sp>
      </p:grpSp>
      <p:grpSp>
        <p:nvGrpSpPr>
          <p:cNvPr name="Group 11" id="11"/>
          <p:cNvGrpSpPr/>
          <p:nvPr/>
        </p:nvGrpSpPr>
        <p:grpSpPr>
          <a:xfrm rot="0">
            <a:off x="3751312" y="4018920"/>
            <a:ext cx="10813222" cy="1810147"/>
            <a:chOff x="0" y="0"/>
            <a:chExt cx="14417629" cy="2413529"/>
          </a:xfrm>
        </p:grpSpPr>
        <p:grpSp>
          <p:nvGrpSpPr>
            <p:cNvPr name="Group 12" id="12"/>
            <p:cNvGrpSpPr/>
            <p:nvPr/>
          </p:nvGrpSpPr>
          <p:grpSpPr>
            <a:xfrm rot="0">
              <a:off x="391782" y="0"/>
              <a:ext cx="14025847" cy="2413529"/>
              <a:chOff x="0" y="0"/>
              <a:chExt cx="2770538" cy="476746"/>
            </a:xfrm>
          </p:grpSpPr>
          <p:sp>
            <p:nvSpPr>
              <p:cNvPr name="Freeform 13" id="13"/>
              <p:cNvSpPr/>
              <p:nvPr/>
            </p:nvSpPr>
            <p:spPr>
              <a:xfrm flipH="false" flipV="false" rot="0">
                <a:off x="0" y="0"/>
                <a:ext cx="2770538" cy="476746"/>
              </a:xfrm>
              <a:custGeom>
                <a:avLst/>
                <a:gdLst/>
                <a:ahLst/>
                <a:cxnLst/>
                <a:rect r="r" b="b" t="t" l="l"/>
                <a:pathLst>
                  <a:path h="476746" w="2770538">
                    <a:moveTo>
                      <a:pt x="73597" y="0"/>
                    </a:moveTo>
                    <a:lnTo>
                      <a:pt x="2696941" y="0"/>
                    </a:lnTo>
                    <a:cubicBezTo>
                      <a:pt x="2716460" y="0"/>
                      <a:pt x="2735180" y="7754"/>
                      <a:pt x="2748982" y="21556"/>
                    </a:cubicBezTo>
                    <a:cubicBezTo>
                      <a:pt x="2762784" y="35358"/>
                      <a:pt x="2770538" y="54078"/>
                      <a:pt x="2770538" y="73597"/>
                    </a:cubicBezTo>
                    <a:lnTo>
                      <a:pt x="2770538" y="403150"/>
                    </a:lnTo>
                    <a:cubicBezTo>
                      <a:pt x="2770538" y="422669"/>
                      <a:pt x="2762784" y="441388"/>
                      <a:pt x="2748982" y="455190"/>
                    </a:cubicBezTo>
                    <a:cubicBezTo>
                      <a:pt x="2735180" y="468992"/>
                      <a:pt x="2716460" y="476746"/>
                      <a:pt x="2696941" y="476746"/>
                    </a:cubicBezTo>
                    <a:lnTo>
                      <a:pt x="73597" y="476746"/>
                    </a:lnTo>
                    <a:cubicBezTo>
                      <a:pt x="54078" y="476746"/>
                      <a:pt x="35358" y="468992"/>
                      <a:pt x="21556" y="455190"/>
                    </a:cubicBezTo>
                    <a:cubicBezTo>
                      <a:pt x="7754" y="441388"/>
                      <a:pt x="0" y="422669"/>
                      <a:pt x="0" y="403150"/>
                    </a:cubicBezTo>
                    <a:lnTo>
                      <a:pt x="0" y="73597"/>
                    </a:lnTo>
                    <a:cubicBezTo>
                      <a:pt x="0" y="54078"/>
                      <a:pt x="7754" y="35358"/>
                      <a:pt x="21556" y="21556"/>
                    </a:cubicBezTo>
                    <a:cubicBezTo>
                      <a:pt x="35358" y="7754"/>
                      <a:pt x="54078" y="0"/>
                      <a:pt x="73597" y="0"/>
                    </a:cubicBezTo>
                    <a:close/>
                  </a:path>
                </a:pathLst>
              </a:custGeom>
              <a:solidFill>
                <a:srgbClr val="6CE5E8">
                  <a:alpha val="49804"/>
                </a:srgbClr>
              </a:solidFill>
            </p:spPr>
          </p:sp>
          <p:sp>
            <p:nvSpPr>
              <p:cNvPr name="TextBox 14" id="14"/>
              <p:cNvSpPr txBox="true"/>
              <p:nvPr/>
            </p:nvSpPr>
            <p:spPr>
              <a:xfrm>
                <a:off x="0" y="-66675"/>
                <a:ext cx="2770538" cy="543421"/>
              </a:xfrm>
              <a:prstGeom prst="rect">
                <a:avLst/>
              </a:prstGeom>
            </p:spPr>
            <p:txBody>
              <a:bodyPr anchor="ctr" rtlCol="false" tIns="50800" lIns="50800" bIns="50800" rIns="50800"/>
              <a:lstStyle/>
              <a:p>
                <a:pPr algn="ctr">
                  <a:lnSpc>
                    <a:spcPts val="3499"/>
                  </a:lnSpc>
                </a:pPr>
              </a:p>
            </p:txBody>
          </p:sp>
        </p:grpSp>
        <p:grpSp>
          <p:nvGrpSpPr>
            <p:cNvPr name="Group 15" id="15"/>
            <p:cNvGrpSpPr/>
            <p:nvPr/>
          </p:nvGrpSpPr>
          <p:grpSpPr>
            <a:xfrm rot="0">
              <a:off x="0" y="0"/>
              <a:ext cx="2413529" cy="2413529"/>
              <a:chOff x="0" y="0"/>
              <a:chExt cx="812800" cy="812800"/>
            </a:xfrm>
          </p:grpSpPr>
          <p:sp>
            <p:nvSpPr>
              <p:cNvPr name="Freeform 16" id="1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CE5E8"/>
              </a:solidFill>
            </p:spPr>
          </p:sp>
          <p:sp>
            <p:nvSpPr>
              <p:cNvPr name="TextBox 17" id="17"/>
              <p:cNvSpPr txBox="true"/>
              <p:nvPr/>
            </p:nvSpPr>
            <p:spPr>
              <a:xfrm>
                <a:off x="76200" y="9525"/>
                <a:ext cx="660400" cy="727075"/>
              </a:xfrm>
              <a:prstGeom prst="rect">
                <a:avLst/>
              </a:prstGeom>
            </p:spPr>
            <p:txBody>
              <a:bodyPr anchor="ctr" rtlCol="false" tIns="50800" lIns="50800" bIns="50800" rIns="50800"/>
              <a:lstStyle/>
              <a:p>
                <a:pPr algn="ctr">
                  <a:lnSpc>
                    <a:spcPts val="4620"/>
                  </a:lnSpc>
                </a:pPr>
                <a:r>
                  <a:rPr lang="en-US" sz="3300">
                    <a:solidFill>
                      <a:srgbClr val="163D66"/>
                    </a:solidFill>
                    <a:latin typeface="Tropika Script"/>
                    <a:ea typeface="Tropika Script"/>
                    <a:cs typeface="Tropika Script"/>
                    <a:sym typeface="Tropika Script"/>
                  </a:rPr>
                  <a:t>Accounts</a:t>
                </a:r>
              </a:p>
            </p:txBody>
          </p:sp>
        </p:grpSp>
        <p:sp>
          <p:nvSpPr>
            <p:cNvPr name="TextBox 18" id="18"/>
            <p:cNvSpPr txBox="true"/>
            <p:nvPr/>
          </p:nvSpPr>
          <p:spPr>
            <a:xfrm rot="0">
              <a:off x="2936914" y="158759"/>
              <a:ext cx="10521909" cy="1972187"/>
            </a:xfrm>
            <a:prstGeom prst="rect">
              <a:avLst/>
            </a:prstGeom>
          </p:spPr>
          <p:txBody>
            <a:bodyPr anchor="t" rtlCol="false" tIns="0" lIns="0" bIns="0" rIns="0">
              <a:spAutoFit/>
            </a:bodyPr>
            <a:lstStyle/>
            <a:p>
              <a:pPr algn="l">
                <a:lnSpc>
                  <a:spcPts val="3919"/>
                </a:lnSpc>
              </a:pPr>
              <a:r>
                <a:rPr lang="en-US" sz="2799">
                  <a:solidFill>
                    <a:srgbClr val="163D66"/>
                  </a:solidFill>
                  <a:latin typeface="Poppins Light"/>
                  <a:ea typeface="Poppins Light"/>
                  <a:cs typeface="Poppins Light"/>
                  <a:sym typeface="Poppins Light"/>
                </a:rPr>
                <a:t>Treasurer’s report on 2023-24's </a:t>
              </a:r>
            </a:p>
            <a:p>
              <a:pPr algn="l">
                <a:lnSpc>
                  <a:spcPts val="3919"/>
                </a:lnSpc>
              </a:pPr>
              <a:r>
                <a:rPr lang="en-US" sz="2799">
                  <a:solidFill>
                    <a:srgbClr val="163D66"/>
                  </a:solidFill>
                  <a:latin typeface="Poppins Light"/>
                  <a:ea typeface="Poppins Light"/>
                  <a:cs typeface="Poppins Light"/>
                  <a:sym typeface="Poppins Light"/>
                </a:rPr>
                <a:t>income &amp; spending.</a:t>
              </a:r>
            </a:p>
            <a:p>
              <a:pPr algn="l">
                <a:lnSpc>
                  <a:spcPts val="3919"/>
                </a:lnSpc>
              </a:pPr>
              <a:r>
                <a:rPr lang="en-US" sz="2799" b="true">
                  <a:solidFill>
                    <a:srgbClr val="163D66"/>
                  </a:solidFill>
                  <a:latin typeface="Poppins Bold"/>
                  <a:ea typeface="Poppins Bold"/>
                  <a:cs typeface="Poppins Bold"/>
                  <a:sym typeface="Poppins Bold"/>
                </a:rPr>
                <a:t>Vote to approve Annual Report &amp; Accounts</a:t>
              </a:r>
            </a:p>
          </p:txBody>
        </p:sp>
      </p:grpSp>
      <p:grpSp>
        <p:nvGrpSpPr>
          <p:cNvPr name="Group 19" id="19"/>
          <p:cNvGrpSpPr/>
          <p:nvPr/>
        </p:nvGrpSpPr>
        <p:grpSpPr>
          <a:xfrm rot="0">
            <a:off x="3751312" y="7874716"/>
            <a:ext cx="10799299" cy="1821336"/>
            <a:chOff x="0" y="0"/>
            <a:chExt cx="14399066" cy="2428448"/>
          </a:xfrm>
        </p:grpSpPr>
        <p:grpSp>
          <p:nvGrpSpPr>
            <p:cNvPr name="Group 20" id="20"/>
            <p:cNvGrpSpPr/>
            <p:nvPr/>
          </p:nvGrpSpPr>
          <p:grpSpPr>
            <a:xfrm rot="0">
              <a:off x="326371" y="0"/>
              <a:ext cx="14072695" cy="2428448"/>
              <a:chOff x="0" y="0"/>
              <a:chExt cx="2779792" cy="479693"/>
            </a:xfrm>
          </p:grpSpPr>
          <p:sp>
            <p:nvSpPr>
              <p:cNvPr name="Freeform 21" id="21"/>
              <p:cNvSpPr/>
              <p:nvPr/>
            </p:nvSpPr>
            <p:spPr>
              <a:xfrm flipH="false" flipV="false" rot="0">
                <a:off x="0" y="0"/>
                <a:ext cx="2779792" cy="479693"/>
              </a:xfrm>
              <a:custGeom>
                <a:avLst/>
                <a:gdLst/>
                <a:ahLst/>
                <a:cxnLst/>
                <a:rect r="r" b="b" t="t" l="l"/>
                <a:pathLst>
                  <a:path h="479693" w="2779792">
                    <a:moveTo>
                      <a:pt x="73352" y="0"/>
                    </a:moveTo>
                    <a:lnTo>
                      <a:pt x="2706440" y="0"/>
                    </a:lnTo>
                    <a:cubicBezTo>
                      <a:pt x="2746951" y="0"/>
                      <a:pt x="2779792" y="32841"/>
                      <a:pt x="2779792" y="73352"/>
                    </a:cubicBezTo>
                    <a:lnTo>
                      <a:pt x="2779792" y="406342"/>
                    </a:lnTo>
                    <a:cubicBezTo>
                      <a:pt x="2779792" y="446853"/>
                      <a:pt x="2746951" y="479693"/>
                      <a:pt x="2706440" y="479693"/>
                    </a:cubicBezTo>
                    <a:lnTo>
                      <a:pt x="73352" y="479693"/>
                    </a:lnTo>
                    <a:cubicBezTo>
                      <a:pt x="32841" y="479693"/>
                      <a:pt x="0" y="446853"/>
                      <a:pt x="0" y="406342"/>
                    </a:cubicBezTo>
                    <a:lnTo>
                      <a:pt x="0" y="73352"/>
                    </a:lnTo>
                    <a:cubicBezTo>
                      <a:pt x="0" y="32841"/>
                      <a:pt x="32841" y="0"/>
                      <a:pt x="73352" y="0"/>
                    </a:cubicBezTo>
                    <a:close/>
                  </a:path>
                </a:pathLst>
              </a:custGeom>
              <a:solidFill>
                <a:srgbClr val="6CE5E8">
                  <a:alpha val="49804"/>
                </a:srgbClr>
              </a:solidFill>
            </p:spPr>
          </p:sp>
          <p:sp>
            <p:nvSpPr>
              <p:cNvPr name="TextBox 22" id="22"/>
              <p:cNvSpPr txBox="true"/>
              <p:nvPr/>
            </p:nvSpPr>
            <p:spPr>
              <a:xfrm>
                <a:off x="0" y="-66675"/>
                <a:ext cx="2779792" cy="546368"/>
              </a:xfrm>
              <a:prstGeom prst="rect">
                <a:avLst/>
              </a:prstGeom>
            </p:spPr>
            <p:txBody>
              <a:bodyPr anchor="ctr" rtlCol="false" tIns="50800" lIns="50800" bIns="50800" rIns="50800"/>
              <a:lstStyle/>
              <a:p>
                <a:pPr algn="ctr">
                  <a:lnSpc>
                    <a:spcPts val="3499"/>
                  </a:lnSpc>
                </a:pPr>
              </a:p>
            </p:txBody>
          </p:sp>
        </p:grpSp>
        <p:grpSp>
          <p:nvGrpSpPr>
            <p:cNvPr name="Group 23" id="23"/>
            <p:cNvGrpSpPr/>
            <p:nvPr/>
          </p:nvGrpSpPr>
          <p:grpSpPr>
            <a:xfrm rot="0">
              <a:off x="0" y="33483"/>
              <a:ext cx="2394965" cy="2394965"/>
              <a:chOff x="0" y="0"/>
              <a:chExt cx="812800" cy="812800"/>
            </a:xfrm>
          </p:grpSpPr>
          <p:sp>
            <p:nvSpPr>
              <p:cNvPr name="Freeform 24" id="24"/>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CE5E8"/>
              </a:solidFill>
            </p:spPr>
          </p:sp>
          <p:sp>
            <p:nvSpPr>
              <p:cNvPr name="TextBox 25" id="25"/>
              <p:cNvSpPr txBox="true"/>
              <p:nvPr/>
            </p:nvSpPr>
            <p:spPr>
              <a:xfrm>
                <a:off x="76200" y="9525"/>
                <a:ext cx="660400" cy="727075"/>
              </a:xfrm>
              <a:prstGeom prst="rect">
                <a:avLst/>
              </a:prstGeom>
            </p:spPr>
            <p:txBody>
              <a:bodyPr anchor="ctr" rtlCol="false" tIns="50800" lIns="50800" bIns="50800" rIns="50800"/>
              <a:lstStyle/>
              <a:p>
                <a:pPr algn="ctr">
                  <a:lnSpc>
                    <a:spcPts val="4620"/>
                  </a:lnSpc>
                </a:pPr>
                <a:r>
                  <a:rPr lang="en-US" sz="3300">
                    <a:solidFill>
                      <a:srgbClr val="163D66"/>
                    </a:solidFill>
                    <a:latin typeface="Tropika Script"/>
                    <a:ea typeface="Tropika Script"/>
                    <a:cs typeface="Tropika Script"/>
                    <a:sym typeface="Tropika Script"/>
                  </a:rPr>
                  <a:t>Trustees</a:t>
                </a:r>
              </a:p>
            </p:txBody>
          </p:sp>
        </p:grpSp>
        <p:sp>
          <p:nvSpPr>
            <p:cNvPr name="TextBox 26" id="26"/>
            <p:cNvSpPr txBox="true"/>
            <p:nvPr/>
          </p:nvSpPr>
          <p:spPr>
            <a:xfrm rot="0">
              <a:off x="2918350" y="167145"/>
              <a:ext cx="10521909" cy="1972187"/>
            </a:xfrm>
            <a:prstGeom prst="rect">
              <a:avLst/>
            </a:prstGeom>
          </p:spPr>
          <p:txBody>
            <a:bodyPr anchor="t" rtlCol="false" tIns="0" lIns="0" bIns="0" rIns="0">
              <a:spAutoFit/>
            </a:bodyPr>
            <a:lstStyle/>
            <a:p>
              <a:pPr algn="l">
                <a:lnSpc>
                  <a:spcPts val="3919"/>
                </a:lnSpc>
              </a:pPr>
              <a:r>
                <a:rPr lang="en-US" sz="2799">
                  <a:solidFill>
                    <a:srgbClr val="163D66"/>
                  </a:solidFill>
                  <a:latin typeface="Poppins Light"/>
                  <a:ea typeface="Poppins Light"/>
                  <a:cs typeface="Poppins Light"/>
                  <a:sym typeface="Poppins Light"/>
                </a:rPr>
                <a:t>Current Trustees resign</a:t>
              </a:r>
            </a:p>
            <a:p>
              <a:pPr algn="l">
                <a:lnSpc>
                  <a:spcPts val="3919"/>
                </a:lnSpc>
              </a:pPr>
              <a:r>
                <a:rPr lang="en-US" sz="2799">
                  <a:solidFill>
                    <a:srgbClr val="163D66"/>
                  </a:solidFill>
                  <a:latin typeface="Poppins Light"/>
                  <a:ea typeface="Poppins Light"/>
                  <a:cs typeface="Poppins Light"/>
                  <a:sym typeface="Poppins Light"/>
                </a:rPr>
                <a:t>Nominations sought</a:t>
              </a:r>
            </a:p>
            <a:p>
              <a:pPr algn="l">
                <a:lnSpc>
                  <a:spcPts val="3919"/>
                </a:lnSpc>
              </a:pPr>
              <a:r>
                <a:rPr lang="en-US" sz="2799" b="true">
                  <a:solidFill>
                    <a:srgbClr val="163D66"/>
                  </a:solidFill>
                  <a:latin typeface="Poppins Bold"/>
                  <a:ea typeface="Poppins Bold"/>
                  <a:cs typeface="Poppins Bold"/>
                  <a:sym typeface="Poppins Bold"/>
                </a:rPr>
                <a:t>Vote to elect new Trustees</a:t>
              </a:r>
            </a:p>
          </p:txBody>
        </p:sp>
      </p:grpSp>
      <p:grpSp>
        <p:nvGrpSpPr>
          <p:cNvPr name="Group 27" id="27"/>
          <p:cNvGrpSpPr/>
          <p:nvPr/>
        </p:nvGrpSpPr>
        <p:grpSpPr>
          <a:xfrm rot="0">
            <a:off x="3751312" y="5931027"/>
            <a:ext cx="10799299" cy="1821336"/>
            <a:chOff x="0" y="0"/>
            <a:chExt cx="14399066" cy="2428448"/>
          </a:xfrm>
        </p:grpSpPr>
        <p:grpSp>
          <p:nvGrpSpPr>
            <p:cNvPr name="Group 28" id="28"/>
            <p:cNvGrpSpPr/>
            <p:nvPr/>
          </p:nvGrpSpPr>
          <p:grpSpPr>
            <a:xfrm rot="0">
              <a:off x="326371" y="0"/>
              <a:ext cx="14072695" cy="2428448"/>
              <a:chOff x="0" y="0"/>
              <a:chExt cx="2779792" cy="479693"/>
            </a:xfrm>
          </p:grpSpPr>
          <p:sp>
            <p:nvSpPr>
              <p:cNvPr name="Freeform 29" id="29"/>
              <p:cNvSpPr/>
              <p:nvPr/>
            </p:nvSpPr>
            <p:spPr>
              <a:xfrm flipH="false" flipV="false" rot="0">
                <a:off x="0" y="0"/>
                <a:ext cx="2779792" cy="479693"/>
              </a:xfrm>
              <a:custGeom>
                <a:avLst/>
                <a:gdLst/>
                <a:ahLst/>
                <a:cxnLst/>
                <a:rect r="r" b="b" t="t" l="l"/>
                <a:pathLst>
                  <a:path h="479693" w="2779792">
                    <a:moveTo>
                      <a:pt x="73352" y="0"/>
                    </a:moveTo>
                    <a:lnTo>
                      <a:pt x="2706440" y="0"/>
                    </a:lnTo>
                    <a:cubicBezTo>
                      <a:pt x="2746951" y="0"/>
                      <a:pt x="2779792" y="32841"/>
                      <a:pt x="2779792" y="73352"/>
                    </a:cubicBezTo>
                    <a:lnTo>
                      <a:pt x="2779792" y="406342"/>
                    </a:lnTo>
                    <a:cubicBezTo>
                      <a:pt x="2779792" y="446853"/>
                      <a:pt x="2746951" y="479693"/>
                      <a:pt x="2706440" y="479693"/>
                    </a:cubicBezTo>
                    <a:lnTo>
                      <a:pt x="73352" y="479693"/>
                    </a:lnTo>
                    <a:cubicBezTo>
                      <a:pt x="32841" y="479693"/>
                      <a:pt x="0" y="446853"/>
                      <a:pt x="0" y="406342"/>
                    </a:cubicBezTo>
                    <a:lnTo>
                      <a:pt x="0" y="73352"/>
                    </a:lnTo>
                    <a:cubicBezTo>
                      <a:pt x="0" y="32841"/>
                      <a:pt x="32841" y="0"/>
                      <a:pt x="73352" y="0"/>
                    </a:cubicBezTo>
                    <a:close/>
                  </a:path>
                </a:pathLst>
              </a:custGeom>
              <a:solidFill>
                <a:srgbClr val="6CE5E8">
                  <a:alpha val="49804"/>
                </a:srgbClr>
              </a:solidFill>
            </p:spPr>
          </p:sp>
          <p:sp>
            <p:nvSpPr>
              <p:cNvPr name="TextBox 30" id="30"/>
              <p:cNvSpPr txBox="true"/>
              <p:nvPr/>
            </p:nvSpPr>
            <p:spPr>
              <a:xfrm>
                <a:off x="0" y="-66675"/>
                <a:ext cx="2779792" cy="546368"/>
              </a:xfrm>
              <a:prstGeom prst="rect">
                <a:avLst/>
              </a:prstGeom>
            </p:spPr>
            <p:txBody>
              <a:bodyPr anchor="ctr" rtlCol="false" tIns="50800" lIns="50800" bIns="50800" rIns="50800"/>
              <a:lstStyle/>
              <a:p>
                <a:pPr algn="ctr">
                  <a:lnSpc>
                    <a:spcPts val="3499"/>
                  </a:lnSpc>
                </a:pPr>
              </a:p>
            </p:txBody>
          </p:sp>
        </p:grpSp>
        <p:grpSp>
          <p:nvGrpSpPr>
            <p:cNvPr name="Group 31" id="31"/>
            <p:cNvGrpSpPr/>
            <p:nvPr/>
          </p:nvGrpSpPr>
          <p:grpSpPr>
            <a:xfrm rot="0">
              <a:off x="0" y="33483"/>
              <a:ext cx="2394965" cy="2394965"/>
              <a:chOff x="0" y="0"/>
              <a:chExt cx="812800" cy="812800"/>
            </a:xfrm>
          </p:grpSpPr>
          <p:sp>
            <p:nvSpPr>
              <p:cNvPr name="Freeform 32" id="32"/>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CE5E8"/>
              </a:solidFill>
            </p:spPr>
          </p:sp>
          <p:sp>
            <p:nvSpPr>
              <p:cNvPr name="TextBox 33" id="33"/>
              <p:cNvSpPr txBox="true"/>
              <p:nvPr/>
            </p:nvSpPr>
            <p:spPr>
              <a:xfrm>
                <a:off x="76200" y="9525"/>
                <a:ext cx="660400" cy="727075"/>
              </a:xfrm>
              <a:prstGeom prst="rect">
                <a:avLst/>
              </a:prstGeom>
            </p:spPr>
            <p:txBody>
              <a:bodyPr anchor="ctr" rtlCol="false" tIns="50800" lIns="50800" bIns="50800" rIns="50800"/>
              <a:lstStyle/>
              <a:p>
                <a:pPr algn="ctr">
                  <a:lnSpc>
                    <a:spcPts val="4620"/>
                  </a:lnSpc>
                </a:pPr>
                <a:r>
                  <a:rPr lang="en-US" sz="3300">
                    <a:solidFill>
                      <a:srgbClr val="163D66"/>
                    </a:solidFill>
                    <a:latin typeface="Tropika Script"/>
                    <a:ea typeface="Tropika Script"/>
                    <a:cs typeface="Tropika Script"/>
                    <a:sym typeface="Tropika Script"/>
                  </a:rPr>
                  <a:t>New plans</a:t>
                </a:r>
              </a:p>
            </p:txBody>
          </p:sp>
        </p:grpSp>
        <p:sp>
          <p:nvSpPr>
            <p:cNvPr name="TextBox 34" id="34"/>
            <p:cNvSpPr txBox="true"/>
            <p:nvPr/>
          </p:nvSpPr>
          <p:spPr>
            <a:xfrm rot="0">
              <a:off x="2918350" y="845698"/>
              <a:ext cx="10521909" cy="651328"/>
            </a:xfrm>
            <a:prstGeom prst="rect">
              <a:avLst/>
            </a:prstGeom>
          </p:spPr>
          <p:txBody>
            <a:bodyPr anchor="t" rtlCol="false" tIns="0" lIns="0" bIns="0" rIns="0">
              <a:spAutoFit/>
            </a:bodyPr>
            <a:lstStyle/>
            <a:p>
              <a:pPr algn="l">
                <a:lnSpc>
                  <a:spcPts val="3919"/>
                </a:lnSpc>
              </a:pPr>
              <a:r>
                <a:rPr lang="en-US" sz="2799">
                  <a:solidFill>
                    <a:srgbClr val="163D66"/>
                  </a:solidFill>
                  <a:latin typeface="Poppins"/>
                  <a:ea typeface="Poppins"/>
                  <a:cs typeface="Poppins"/>
                  <a:sym typeface="Poppins"/>
                </a:rPr>
                <a:t>Charity structure proposal</a:t>
              </a:r>
            </a:p>
          </p:txBody>
        </p:sp>
      </p:grpSp>
      <p:grpSp>
        <p:nvGrpSpPr>
          <p:cNvPr name="Group 35" id="35"/>
          <p:cNvGrpSpPr/>
          <p:nvPr/>
        </p:nvGrpSpPr>
        <p:grpSpPr>
          <a:xfrm rot="0">
            <a:off x="14672638" y="7874716"/>
            <a:ext cx="2931871" cy="1853061"/>
            <a:chOff x="0" y="0"/>
            <a:chExt cx="3909161" cy="2470748"/>
          </a:xfrm>
        </p:grpSpPr>
        <p:sp>
          <p:nvSpPr>
            <p:cNvPr name="Freeform 36" id="36"/>
            <p:cNvSpPr/>
            <p:nvPr/>
          </p:nvSpPr>
          <p:spPr>
            <a:xfrm flipH="false" flipV="false" rot="0">
              <a:off x="1728968" y="0"/>
              <a:ext cx="2180193" cy="1844779"/>
            </a:xfrm>
            <a:custGeom>
              <a:avLst/>
              <a:gdLst/>
              <a:ahLst/>
              <a:cxnLst/>
              <a:rect r="r" b="b" t="t" l="l"/>
              <a:pathLst>
                <a:path h="1844779" w="2180193">
                  <a:moveTo>
                    <a:pt x="0" y="0"/>
                  </a:moveTo>
                  <a:lnTo>
                    <a:pt x="2180193" y="0"/>
                  </a:lnTo>
                  <a:lnTo>
                    <a:pt x="2180193" y="1844779"/>
                  </a:lnTo>
                  <a:lnTo>
                    <a:pt x="0" y="1844779"/>
                  </a:lnTo>
                  <a:lnTo>
                    <a:pt x="0" y="0"/>
                  </a:lnTo>
                  <a:close/>
                </a:path>
              </a:pathLst>
            </a:custGeom>
            <a:blipFill>
              <a:blip r:embed="rId2"/>
              <a:stretch>
                <a:fillRect l="0" t="0" r="0" b="0"/>
              </a:stretch>
            </a:blipFill>
          </p:spPr>
        </p:sp>
        <p:sp>
          <p:nvSpPr>
            <p:cNvPr name="TextBox 37" id="37"/>
            <p:cNvSpPr txBox="true"/>
            <p:nvPr/>
          </p:nvSpPr>
          <p:spPr>
            <a:xfrm rot="0">
              <a:off x="0" y="2033445"/>
              <a:ext cx="3909161" cy="437304"/>
            </a:xfrm>
            <a:prstGeom prst="rect">
              <a:avLst/>
            </a:prstGeom>
          </p:spPr>
          <p:txBody>
            <a:bodyPr anchor="t" rtlCol="false" tIns="0" lIns="0" bIns="0" rIns="0">
              <a:spAutoFit/>
            </a:bodyPr>
            <a:lstStyle/>
            <a:p>
              <a:pPr algn="r">
                <a:lnSpc>
                  <a:spcPts val="2659"/>
                </a:lnSpc>
              </a:pPr>
              <a:r>
                <a:rPr lang="en-US" sz="1899">
                  <a:solidFill>
                    <a:srgbClr val="163D66"/>
                  </a:solidFill>
                  <a:latin typeface="Poppins"/>
                  <a:ea typeface="Poppins"/>
                  <a:cs typeface="Poppins"/>
                  <a:sym typeface="Poppins"/>
                </a:rPr>
                <a:t>Charity number 1179031</a:t>
              </a:r>
            </a:p>
          </p:txBody>
        </p:sp>
      </p:gr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TextBox 2" id="2"/>
          <p:cNvSpPr txBox="true"/>
          <p:nvPr/>
        </p:nvSpPr>
        <p:spPr>
          <a:xfrm rot="-592460">
            <a:off x="5301881" y="2988613"/>
            <a:ext cx="7721805" cy="1503928"/>
          </a:xfrm>
          <a:prstGeom prst="rect">
            <a:avLst/>
          </a:prstGeom>
        </p:spPr>
        <p:txBody>
          <a:bodyPr anchor="t" rtlCol="false" tIns="0" lIns="0" bIns="0" rIns="0">
            <a:spAutoFit/>
          </a:bodyPr>
          <a:lstStyle/>
          <a:p>
            <a:pPr algn="ctr">
              <a:lnSpc>
                <a:spcPts val="11312"/>
              </a:lnSpc>
              <a:spcBef>
                <a:spcPct val="0"/>
              </a:spcBef>
            </a:pPr>
            <a:r>
              <a:rPr lang="en-US" sz="11312">
                <a:solidFill>
                  <a:srgbClr val="163D66"/>
                </a:solidFill>
                <a:latin typeface="Tropika Script"/>
                <a:ea typeface="Tropika Script"/>
                <a:cs typeface="Tropika Script"/>
                <a:sym typeface="Tropika Script"/>
              </a:rPr>
              <a:t>Annual Report</a:t>
            </a:r>
          </a:p>
        </p:txBody>
      </p:sp>
      <p:grpSp>
        <p:nvGrpSpPr>
          <p:cNvPr name="Group 3" id="3"/>
          <p:cNvGrpSpPr/>
          <p:nvPr/>
        </p:nvGrpSpPr>
        <p:grpSpPr>
          <a:xfrm rot="0">
            <a:off x="13700141" y="7874716"/>
            <a:ext cx="4208180" cy="2048069"/>
            <a:chOff x="0" y="0"/>
            <a:chExt cx="5610906" cy="2730759"/>
          </a:xfrm>
        </p:grpSpPr>
        <p:sp>
          <p:nvSpPr>
            <p:cNvPr name="Freeform 4" id="4"/>
            <p:cNvSpPr/>
            <p:nvPr/>
          </p:nvSpPr>
          <p:spPr>
            <a:xfrm flipH="false" flipV="false" rot="0">
              <a:off x="3025630" y="0"/>
              <a:ext cx="2180193" cy="1844779"/>
            </a:xfrm>
            <a:custGeom>
              <a:avLst/>
              <a:gdLst/>
              <a:ahLst/>
              <a:cxnLst/>
              <a:rect r="r" b="b" t="t" l="l"/>
              <a:pathLst>
                <a:path h="1844779" w="2180193">
                  <a:moveTo>
                    <a:pt x="0" y="0"/>
                  </a:moveTo>
                  <a:lnTo>
                    <a:pt x="2180194" y="0"/>
                  </a:lnTo>
                  <a:lnTo>
                    <a:pt x="2180194" y="1844779"/>
                  </a:lnTo>
                  <a:lnTo>
                    <a:pt x="0" y="1844779"/>
                  </a:lnTo>
                  <a:lnTo>
                    <a:pt x="0" y="0"/>
                  </a:lnTo>
                  <a:close/>
                </a:path>
              </a:pathLst>
            </a:custGeom>
            <a:blipFill>
              <a:blip r:embed="rId2"/>
              <a:stretch>
                <a:fillRect l="0" t="0" r="0" b="0"/>
              </a:stretch>
            </a:blipFill>
          </p:spPr>
        </p:sp>
        <p:sp>
          <p:nvSpPr>
            <p:cNvPr name="TextBox 5" id="5"/>
            <p:cNvSpPr txBox="true"/>
            <p:nvPr/>
          </p:nvSpPr>
          <p:spPr>
            <a:xfrm rot="0">
              <a:off x="0" y="1848955"/>
              <a:ext cx="5610906" cy="881804"/>
            </a:xfrm>
            <a:prstGeom prst="rect">
              <a:avLst/>
            </a:prstGeom>
          </p:spPr>
          <p:txBody>
            <a:bodyPr anchor="t" rtlCol="false" tIns="0" lIns="0" bIns="0" rIns="0">
              <a:spAutoFit/>
            </a:bodyPr>
            <a:lstStyle/>
            <a:p>
              <a:pPr algn="r">
                <a:lnSpc>
                  <a:spcPts val="2659"/>
                </a:lnSpc>
              </a:pPr>
              <a:r>
                <a:rPr lang="en-US" sz="1899">
                  <a:solidFill>
                    <a:srgbClr val="163D66"/>
                  </a:solidFill>
                  <a:latin typeface="Poppins"/>
                  <a:ea typeface="Poppins"/>
                  <a:cs typeface="Poppins"/>
                  <a:sym typeface="Poppins"/>
                </a:rPr>
                <a:t>Jubilee School PTA is a registered charity, number 1179031</a:t>
              </a:r>
            </a:p>
          </p:txBody>
        </p:sp>
      </p:gr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1355194" y="3159154"/>
            <a:ext cx="3092779" cy="3096322"/>
            <a:chOff x="0" y="0"/>
            <a:chExt cx="933551" cy="934621"/>
          </a:xfrm>
        </p:grpSpPr>
        <p:sp>
          <p:nvSpPr>
            <p:cNvPr name="Freeform 3" id="3"/>
            <p:cNvSpPr/>
            <p:nvPr/>
          </p:nvSpPr>
          <p:spPr>
            <a:xfrm flipH="false" flipV="false" rot="0">
              <a:off x="0" y="0"/>
              <a:ext cx="933551" cy="934621"/>
            </a:xfrm>
            <a:custGeom>
              <a:avLst/>
              <a:gdLst/>
              <a:ahLst/>
              <a:cxnLst/>
              <a:rect r="r" b="b" t="t" l="l"/>
              <a:pathLst>
                <a:path h="934621" w="933551">
                  <a:moveTo>
                    <a:pt x="466776" y="0"/>
                  </a:moveTo>
                  <a:cubicBezTo>
                    <a:pt x="208983" y="0"/>
                    <a:pt x="0" y="209222"/>
                    <a:pt x="0" y="467310"/>
                  </a:cubicBezTo>
                  <a:cubicBezTo>
                    <a:pt x="0" y="725399"/>
                    <a:pt x="208983" y="934621"/>
                    <a:pt x="466776" y="934621"/>
                  </a:cubicBezTo>
                  <a:cubicBezTo>
                    <a:pt x="724569" y="934621"/>
                    <a:pt x="933551" y="725399"/>
                    <a:pt x="933551" y="467310"/>
                  </a:cubicBezTo>
                  <a:cubicBezTo>
                    <a:pt x="933551" y="209222"/>
                    <a:pt x="724569" y="0"/>
                    <a:pt x="466776" y="0"/>
                  </a:cubicBezTo>
                  <a:close/>
                </a:path>
              </a:pathLst>
            </a:custGeom>
            <a:solidFill>
              <a:srgbClr val="41B8D5"/>
            </a:solidFill>
          </p:spPr>
        </p:sp>
        <p:sp>
          <p:nvSpPr>
            <p:cNvPr name="TextBox 4" id="4"/>
            <p:cNvSpPr txBox="true"/>
            <p:nvPr/>
          </p:nvSpPr>
          <p:spPr>
            <a:xfrm>
              <a:off x="87520" y="20946"/>
              <a:ext cx="758510" cy="826054"/>
            </a:xfrm>
            <a:prstGeom prst="rect">
              <a:avLst/>
            </a:prstGeom>
          </p:spPr>
          <p:txBody>
            <a:bodyPr anchor="ctr" rtlCol="false" tIns="50800" lIns="50800" bIns="50800" rIns="50800"/>
            <a:lstStyle/>
            <a:p>
              <a:pPr algn="ctr">
                <a:lnSpc>
                  <a:spcPts val="3499"/>
                </a:lnSpc>
              </a:pPr>
              <a:r>
                <a:rPr lang="en-US" sz="2499">
                  <a:solidFill>
                    <a:srgbClr val="FFFFFF"/>
                  </a:solidFill>
                  <a:latin typeface="Poppins"/>
                  <a:ea typeface="Poppins"/>
                  <a:cs typeface="Poppins"/>
                  <a:sym typeface="Poppins"/>
                </a:rPr>
                <a:t>International Welcome, Celebration of Black Culture, Eid Party</a:t>
              </a:r>
            </a:p>
          </p:txBody>
        </p:sp>
      </p:grpSp>
      <p:sp>
        <p:nvSpPr>
          <p:cNvPr name="TextBox 5" id="5"/>
          <p:cNvSpPr txBox="true"/>
          <p:nvPr/>
        </p:nvSpPr>
        <p:spPr>
          <a:xfrm rot="-592460">
            <a:off x="49416" y="861899"/>
            <a:ext cx="8078490" cy="1225398"/>
          </a:xfrm>
          <a:prstGeom prst="rect">
            <a:avLst/>
          </a:prstGeom>
        </p:spPr>
        <p:txBody>
          <a:bodyPr anchor="t" rtlCol="false" tIns="0" lIns="0" bIns="0" rIns="0">
            <a:spAutoFit/>
          </a:bodyPr>
          <a:lstStyle/>
          <a:p>
            <a:pPr algn="ctr">
              <a:lnSpc>
                <a:spcPts val="9233"/>
              </a:lnSpc>
              <a:spcBef>
                <a:spcPct val="0"/>
              </a:spcBef>
            </a:pPr>
            <a:r>
              <a:rPr lang="en-US" sz="9233">
                <a:solidFill>
                  <a:srgbClr val="163D66"/>
                </a:solidFill>
                <a:latin typeface="Tropika Script"/>
                <a:ea typeface="Tropika Script"/>
                <a:cs typeface="Tropika Script"/>
                <a:sym typeface="Tropika Script"/>
              </a:rPr>
              <a:t>You helped with ...</a:t>
            </a:r>
          </a:p>
        </p:txBody>
      </p:sp>
      <p:grpSp>
        <p:nvGrpSpPr>
          <p:cNvPr name="Group 6" id="6"/>
          <p:cNvGrpSpPr/>
          <p:nvPr/>
        </p:nvGrpSpPr>
        <p:grpSpPr>
          <a:xfrm rot="0">
            <a:off x="5087040" y="2261609"/>
            <a:ext cx="3086100" cy="3086100"/>
            <a:chOff x="0" y="0"/>
            <a:chExt cx="812800" cy="812800"/>
          </a:xfrm>
        </p:grpSpPr>
        <p:sp>
          <p:nvSpPr>
            <p:cNvPr name="Freeform 7" id="7"/>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2F5F98"/>
            </a:solidFill>
          </p:spPr>
        </p:sp>
        <p:sp>
          <p:nvSpPr>
            <p:cNvPr name="TextBox 8" id="8"/>
            <p:cNvSpPr txBox="true"/>
            <p:nvPr/>
          </p:nvSpPr>
          <p:spPr>
            <a:xfrm>
              <a:off x="76200" y="9525"/>
              <a:ext cx="660400" cy="727075"/>
            </a:xfrm>
            <a:prstGeom prst="rect">
              <a:avLst/>
            </a:prstGeom>
          </p:spPr>
          <p:txBody>
            <a:bodyPr anchor="ctr" rtlCol="false" tIns="50800" lIns="50800" bIns="50800" rIns="50800"/>
            <a:lstStyle/>
            <a:p>
              <a:pPr algn="ctr">
                <a:lnSpc>
                  <a:spcPts val="3499"/>
                </a:lnSpc>
              </a:pPr>
              <a:r>
                <a:rPr lang="en-US" sz="2499">
                  <a:solidFill>
                    <a:srgbClr val="FFFFFF"/>
                  </a:solidFill>
                  <a:latin typeface="Poppins"/>
                  <a:ea typeface="Poppins"/>
                  <a:cs typeface="Poppins"/>
                  <a:sym typeface="Poppins"/>
                </a:rPr>
                <a:t>Yard Sale, Bonfire Night, Make Bake Create</a:t>
              </a:r>
            </a:p>
          </p:txBody>
        </p:sp>
      </p:grpSp>
      <p:grpSp>
        <p:nvGrpSpPr>
          <p:cNvPr name="Group 9" id="9"/>
          <p:cNvGrpSpPr/>
          <p:nvPr/>
        </p:nvGrpSpPr>
        <p:grpSpPr>
          <a:xfrm rot="0">
            <a:off x="3884219" y="5762995"/>
            <a:ext cx="3086100" cy="3086100"/>
            <a:chOff x="0" y="0"/>
            <a:chExt cx="812800" cy="812800"/>
          </a:xfrm>
        </p:grpSpPr>
        <p:sp>
          <p:nvSpPr>
            <p:cNvPr name="Freeform 10" id="10"/>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2D8BBA"/>
            </a:solidFill>
          </p:spPr>
        </p:sp>
        <p:sp>
          <p:nvSpPr>
            <p:cNvPr name="TextBox 11" id="11"/>
            <p:cNvSpPr txBox="true"/>
            <p:nvPr/>
          </p:nvSpPr>
          <p:spPr>
            <a:xfrm>
              <a:off x="76200" y="9525"/>
              <a:ext cx="660400" cy="727075"/>
            </a:xfrm>
            <a:prstGeom prst="rect">
              <a:avLst/>
            </a:prstGeom>
          </p:spPr>
          <p:txBody>
            <a:bodyPr anchor="ctr" rtlCol="false" tIns="50800" lIns="50800" bIns="50800" rIns="50800"/>
            <a:lstStyle/>
            <a:p>
              <a:pPr algn="ctr">
                <a:lnSpc>
                  <a:spcPts val="3499"/>
                </a:lnSpc>
              </a:pPr>
              <a:r>
                <a:rPr lang="en-US" sz="2499">
                  <a:solidFill>
                    <a:srgbClr val="FFFFFF"/>
                  </a:solidFill>
                  <a:latin typeface="Poppins"/>
                  <a:ea typeface="Poppins"/>
                  <a:cs typeface="Poppins"/>
                  <a:sym typeface="Poppins"/>
                </a:rPr>
                <a:t>3 kids discos, a movie night, choir’s Carol Concert</a:t>
              </a:r>
            </a:p>
          </p:txBody>
        </p:sp>
      </p:grpSp>
      <p:grpSp>
        <p:nvGrpSpPr>
          <p:cNvPr name="Group 12" id="12"/>
          <p:cNvGrpSpPr/>
          <p:nvPr/>
        </p:nvGrpSpPr>
        <p:grpSpPr>
          <a:xfrm rot="0">
            <a:off x="7351319" y="6747921"/>
            <a:ext cx="3086100" cy="3086100"/>
            <a:chOff x="0" y="0"/>
            <a:chExt cx="812800" cy="812800"/>
          </a:xfrm>
        </p:grpSpPr>
        <p:sp>
          <p:nvSpPr>
            <p:cNvPr name="Freeform 13" id="1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895273"/>
            </a:solidFill>
          </p:spPr>
        </p:sp>
        <p:sp>
          <p:nvSpPr>
            <p:cNvPr name="TextBox 14" id="14"/>
            <p:cNvSpPr txBox="true"/>
            <p:nvPr/>
          </p:nvSpPr>
          <p:spPr>
            <a:xfrm>
              <a:off x="76200" y="9525"/>
              <a:ext cx="660400" cy="727075"/>
            </a:xfrm>
            <a:prstGeom prst="rect">
              <a:avLst/>
            </a:prstGeom>
          </p:spPr>
          <p:txBody>
            <a:bodyPr anchor="ctr" rtlCol="false" tIns="50800" lIns="50800" bIns="50800" rIns="50800"/>
            <a:lstStyle/>
            <a:p>
              <a:pPr algn="ctr">
                <a:lnSpc>
                  <a:spcPts val="3499"/>
                </a:lnSpc>
              </a:pPr>
              <a:r>
                <a:rPr lang="en-US" sz="2499">
                  <a:solidFill>
                    <a:srgbClr val="FFFFFF"/>
                  </a:solidFill>
                  <a:latin typeface="Poppins"/>
                  <a:ea typeface="Poppins"/>
                  <a:cs typeface="Poppins"/>
                  <a:sym typeface="Poppins"/>
                </a:rPr>
                <a:t>Sporting challenges, Readathon</a:t>
              </a:r>
            </a:p>
          </p:txBody>
        </p:sp>
      </p:grpSp>
      <p:grpSp>
        <p:nvGrpSpPr>
          <p:cNvPr name="Group 15" id="15"/>
          <p:cNvGrpSpPr/>
          <p:nvPr/>
        </p:nvGrpSpPr>
        <p:grpSpPr>
          <a:xfrm rot="0">
            <a:off x="8411265" y="3600450"/>
            <a:ext cx="3086100" cy="3086100"/>
            <a:chOff x="0" y="0"/>
            <a:chExt cx="812800" cy="812800"/>
          </a:xfrm>
        </p:grpSpPr>
        <p:sp>
          <p:nvSpPr>
            <p:cNvPr name="Freeform 16" id="1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5E3967"/>
            </a:solidFill>
          </p:spPr>
        </p:sp>
        <p:sp>
          <p:nvSpPr>
            <p:cNvPr name="TextBox 17" id="17"/>
            <p:cNvSpPr txBox="true"/>
            <p:nvPr/>
          </p:nvSpPr>
          <p:spPr>
            <a:xfrm>
              <a:off x="76200" y="19050"/>
              <a:ext cx="660400" cy="717550"/>
            </a:xfrm>
            <a:prstGeom prst="rect">
              <a:avLst/>
            </a:prstGeom>
          </p:spPr>
          <p:txBody>
            <a:bodyPr anchor="ctr" rtlCol="false" tIns="50800" lIns="50800" bIns="50800" rIns="50800"/>
            <a:lstStyle/>
            <a:p>
              <a:pPr algn="ctr">
                <a:lnSpc>
                  <a:spcPts val="3219"/>
                </a:lnSpc>
              </a:pPr>
              <a:r>
                <a:rPr lang="en-US" sz="2299">
                  <a:solidFill>
                    <a:srgbClr val="FFFFFF"/>
                  </a:solidFill>
                  <a:latin typeface="Poppins"/>
                  <a:ea typeface="Poppins"/>
                  <a:cs typeface="Poppins"/>
                  <a:sym typeface="Poppins"/>
                </a:rPr>
                <a:t>pop-up stalls, bakes and ice cream sales, preloved uniform</a:t>
              </a:r>
            </a:p>
          </p:txBody>
        </p:sp>
      </p:grpSp>
      <p:grpSp>
        <p:nvGrpSpPr>
          <p:cNvPr name="Group 18" id="18"/>
          <p:cNvGrpSpPr/>
          <p:nvPr/>
        </p:nvGrpSpPr>
        <p:grpSpPr>
          <a:xfrm rot="0">
            <a:off x="11497365" y="2057400"/>
            <a:ext cx="3086100" cy="3086100"/>
            <a:chOff x="0" y="0"/>
            <a:chExt cx="812800" cy="812800"/>
          </a:xfrm>
        </p:grpSpPr>
        <p:sp>
          <p:nvSpPr>
            <p:cNvPr name="Freeform 19" id="1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E28385"/>
            </a:solidFill>
          </p:spPr>
        </p:sp>
        <p:sp>
          <p:nvSpPr>
            <p:cNvPr name="TextBox 20" id="20"/>
            <p:cNvSpPr txBox="true"/>
            <p:nvPr/>
          </p:nvSpPr>
          <p:spPr>
            <a:xfrm>
              <a:off x="76200" y="9525"/>
              <a:ext cx="660400" cy="727075"/>
            </a:xfrm>
            <a:prstGeom prst="rect">
              <a:avLst/>
            </a:prstGeom>
          </p:spPr>
          <p:txBody>
            <a:bodyPr anchor="ctr" rtlCol="false" tIns="50800" lIns="50800" bIns="50800" rIns="50800"/>
            <a:lstStyle/>
            <a:p>
              <a:pPr algn="ctr">
                <a:lnSpc>
                  <a:spcPts val="3499"/>
                </a:lnSpc>
              </a:pPr>
              <a:r>
                <a:rPr lang="en-US" sz="2499">
                  <a:solidFill>
                    <a:srgbClr val="163D66"/>
                  </a:solidFill>
                  <a:latin typeface="Poppins"/>
                  <a:ea typeface="Poppins"/>
                  <a:cs typeface="Poppins"/>
                  <a:sym typeface="Poppins"/>
                </a:rPr>
                <a:t>hearing kids read, library and classroom shelves</a:t>
              </a:r>
            </a:p>
          </p:txBody>
        </p:sp>
      </p:grpSp>
      <p:grpSp>
        <p:nvGrpSpPr>
          <p:cNvPr name="Group 21" id="21"/>
          <p:cNvGrpSpPr/>
          <p:nvPr/>
        </p:nvGrpSpPr>
        <p:grpSpPr>
          <a:xfrm rot="0">
            <a:off x="11268959" y="5657850"/>
            <a:ext cx="3086100" cy="3086100"/>
            <a:chOff x="0" y="0"/>
            <a:chExt cx="812800" cy="812800"/>
          </a:xfrm>
        </p:grpSpPr>
        <p:sp>
          <p:nvSpPr>
            <p:cNvPr name="Freeform 22" id="22"/>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B97286"/>
            </a:solidFill>
          </p:spPr>
        </p:sp>
        <p:sp>
          <p:nvSpPr>
            <p:cNvPr name="TextBox 23" id="23"/>
            <p:cNvSpPr txBox="true"/>
            <p:nvPr/>
          </p:nvSpPr>
          <p:spPr>
            <a:xfrm>
              <a:off x="76200" y="19050"/>
              <a:ext cx="660400" cy="717550"/>
            </a:xfrm>
            <a:prstGeom prst="rect">
              <a:avLst/>
            </a:prstGeom>
          </p:spPr>
          <p:txBody>
            <a:bodyPr anchor="ctr" rtlCol="false" tIns="50800" lIns="50800" bIns="50800" rIns="50800"/>
            <a:lstStyle/>
            <a:p>
              <a:pPr algn="ctr">
                <a:lnSpc>
                  <a:spcPts val="3219"/>
                </a:lnSpc>
              </a:pPr>
              <a:r>
                <a:rPr lang="en-US" sz="2299">
                  <a:solidFill>
                    <a:srgbClr val="FFFFFF"/>
                  </a:solidFill>
                  <a:latin typeface="Poppins"/>
                  <a:ea typeface="Poppins"/>
                  <a:cs typeface="Poppins"/>
                  <a:sym typeface="Poppins"/>
                </a:rPr>
                <a:t>Regular Giving scheme, easyfundraising, GiftAid</a:t>
              </a:r>
            </a:p>
          </p:txBody>
        </p:sp>
      </p:grpSp>
      <p:grpSp>
        <p:nvGrpSpPr>
          <p:cNvPr name="Group 24" id="24"/>
          <p:cNvGrpSpPr/>
          <p:nvPr/>
        </p:nvGrpSpPr>
        <p:grpSpPr>
          <a:xfrm rot="0">
            <a:off x="412904" y="6747921"/>
            <a:ext cx="3086100" cy="3086100"/>
            <a:chOff x="0" y="0"/>
            <a:chExt cx="812800" cy="812800"/>
          </a:xfrm>
        </p:grpSpPr>
        <p:sp>
          <p:nvSpPr>
            <p:cNvPr name="Freeform 25" id="25"/>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CE5E8"/>
            </a:solidFill>
          </p:spPr>
        </p:sp>
        <p:sp>
          <p:nvSpPr>
            <p:cNvPr name="TextBox 26" id="26"/>
            <p:cNvSpPr txBox="true"/>
            <p:nvPr/>
          </p:nvSpPr>
          <p:spPr>
            <a:xfrm>
              <a:off x="76200" y="9525"/>
              <a:ext cx="660400" cy="727075"/>
            </a:xfrm>
            <a:prstGeom prst="rect">
              <a:avLst/>
            </a:prstGeom>
          </p:spPr>
          <p:txBody>
            <a:bodyPr anchor="ctr" rtlCol="false" tIns="50800" lIns="50800" bIns="50800" rIns="50800"/>
            <a:lstStyle/>
            <a:p>
              <a:pPr algn="ctr">
                <a:lnSpc>
                  <a:spcPts val="3499"/>
                </a:lnSpc>
              </a:pPr>
              <a:r>
                <a:rPr lang="en-US" sz="2499">
                  <a:solidFill>
                    <a:srgbClr val="163D66"/>
                  </a:solidFill>
                  <a:latin typeface="Poppins"/>
                  <a:ea typeface="Poppins"/>
                  <a:cs typeface="Poppins"/>
                  <a:sym typeface="Poppins"/>
                </a:rPr>
                <a:t>Summer and Winter Fairs and a raffle</a:t>
              </a:r>
            </a:p>
          </p:txBody>
        </p:sp>
      </p:grpSp>
      <p:grpSp>
        <p:nvGrpSpPr>
          <p:cNvPr name="Group 27" id="27"/>
          <p:cNvGrpSpPr/>
          <p:nvPr/>
        </p:nvGrpSpPr>
        <p:grpSpPr>
          <a:xfrm rot="0">
            <a:off x="8173140" y="255262"/>
            <a:ext cx="3086100" cy="3086100"/>
            <a:chOff x="0" y="0"/>
            <a:chExt cx="812800" cy="812800"/>
          </a:xfrm>
        </p:grpSpPr>
        <p:sp>
          <p:nvSpPr>
            <p:cNvPr name="Freeform 28" id="28"/>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31356E"/>
            </a:solidFill>
          </p:spPr>
        </p:sp>
        <p:sp>
          <p:nvSpPr>
            <p:cNvPr name="TextBox 29" id="29"/>
            <p:cNvSpPr txBox="true"/>
            <p:nvPr/>
          </p:nvSpPr>
          <p:spPr>
            <a:xfrm>
              <a:off x="76200" y="9525"/>
              <a:ext cx="660400" cy="727075"/>
            </a:xfrm>
            <a:prstGeom prst="rect">
              <a:avLst/>
            </a:prstGeom>
          </p:spPr>
          <p:txBody>
            <a:bodyPr anchor="ctr" rtlCol="false" tIns="50800" lIns="50800" bIns="50800" rIns="50800"/>
            <a:lstStyle/>
            <a:p>
              <a:pPr algn="ctr">
                <a:lnSpc>
                  <a:spcPts val="3499"/>
                </a:lnSpc>
              </a:pPr>
              <a:r>
                <a:rPr lang="en-US" sz="2499">
                  <a:solidFill>
                    <a:srgbClr val="FFFFFF"/>
                  </a:solidFill>
                  <a:latin typeface="Poppins"/>
                  <a:ea typeface="Poppins"/>
                  <a:cs typeface="Poppins"/>
                  <a:sym typeface="Poppins"/>
                </a:rPr>
                <a:t>sponsorships,  employer match funding</a:t>
              </a:r>
            </a:p>
          </p:txBody>
        </p:sp>
      </p:grpSp>
      <p:grpSp>
        <p:nvGrpSpPr>
          <p:cNvPr name="Group 30" id="30"/>
          <p:cNvGrpSpPr/>
          <p:nvPr/>
        </p:nvGrpSpPr>
        <p:grpSpPr>
          <a:xfrm rot="0">
            <a:off x="14822221" y="4114800"/>
            <a:ext cx="3086100" cy="3086100"/>
            <a:chOff x="0" y="0"/>
            <a:chExt cx="812800" cy="812800"/>
          </a:xfrm>
        </p:grpSpPr>
        <p:sp>
          <p:nvSpPr>
            <p:cNvPr name="Freeform 31" id="31"/>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A95A"/>
            </a:solidFill>
          </p:spPr>
        </p:sp>
        <p:sp>
          <p:nvSpPr>
            <p:cNvPr name="TextBox 32" id="32"/>
            <p:cNvSpPr txBox="true"/>
            <p:nvPr/>
          </p:nvSpPr>
          <p:spPr>
            <a:xfrm>
              <a:off x="76200" y="9525"/>
              <a:ext cx="660400" cy="727075"/>
            </a:xfrm>
            <a:prstGeom prst="rect">
              <a:avLst/>
            </a:prstGeom>
          </p:spPr>
          <p:txBody>
            <a:bodyPr anchor="ctr" rtlCol="false" tIns="50800" lIns="50800" bIns="50800" rIns="50800"/>
            <a:lstStyle/>
            <a:p>
              <a:pPr algn="ctr">
                <a:lnSpc>
                  <a:spcPts val="3499"/>
                </a:lnSpc>
              </a:pPr>
              <a:r>
                <a:rPr lang="en-US" sz="2499">
                  <a:solidFill>
                    <a:srgbClr val="163D66"/>
                  </a:solidFill>
                  <a:latin typeface="Poppins"/>
                  <a:ea typeface="Poppins"/>
                  <a:cs typeface="Poppins"/>
                  <a:sym typeface="Poppins"/>
                </a:rPr>
                <a:t>seeking grants and funding</a:t>
              </a:r>
            </a:p>
          </p:txBody>
        </p:sp>
      </p:grpSp>
      <p:grpSp>
        <p:nvGrpSpPr>
          <p:cNvPr name="Group 33" id="33"/>
          <p:cNvGrpSpPr/>
          <p:nvPr/>
        </p:nvGrpSpPr>
        <p:grpSpPr>
          <a:xfrm rot="0">
            <a:off x="14583465" y="514350"/>
            <a:ext cx="3086100" cy="3086100"/>
            <a:chOff x="0" y="0"/>
            <a:chExt cx="812800" cy="812800"/>
          </a:xfrm>
        </p:grpSpPr>
        <p:sp>
          <p:nvSpPr>
            <p:cNvPr name="Freeform 34" id="34"/>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E9273"/>
            </a:solidFill>
          </p:spPr>
        </p:sp>
        <p:sp>
          <p:nvSpPr>
            <p:cNvPr name="TextBox 35" id="35"/>
            <p:cNvSpPr txBox="true"/>
            <p:nvPr/>
          </p:nvSpPr>
          <p:spPr>
            <a:xfrm>
              <a:off x="76200" y="9525"/>
              <a:ext cx="660400" cy="727075"/>
            </a:xfrm>
            <a:prstGeom prst="rect">
              <a:avLst/>
            </a:prstGeom>
          </p:spPr>
          <p:txBody>
            <a:bodyPr anchor="ctr" rtlCol="false" tIns="50800" lIns="50800" bIns="50800" rIns="50800"/>
            <a:lstStyle/>
            <a:p>
              <a:pPr algn="ctr">
                <a:lnSpc>
                  <a:spcPts val="3499"/>
                </a:lnSpc>
              </a:pPr>
              <a:r>
                <a:rPr lang="en-US" sz="2499">
                  <a:solidFill>
                    <a:srgbClr val="163D66"/>
                  </a:solidFill>
                  <a:latin typeface="Poppins"/>
                  <a:ea typeface="Poppins"/>
                  <a:cs typeface="Poppins"/>
                  <a:sym typeface="Poppins"/>
                </a:rPr>
                <a:t>gardening sessions</a:t>
              </a:r>
            </a:p>
          </p:txBody>
        </p:sp>
      </p:grpSp>
      <p:grpSp>
        <p:nvGrpSpPr>
          <p:cNvPr name="Group 36" id="36"/>
          <p:cNvGrpSpPr/>
          <p:nvPr/>
        </p:nvGrpSpPr>
        <p:grpSpPr>
          <a:xfrm rot="0">
            <a:off x="14672638" y="7874716"/>
            <a:ext cx="2931871" cy="1853061"/>
            <a:chOff x="0" y="0"/>
            <a:chExt cx="3909161" cy="2470748"/>
          </a:xfrm>
        </p:grpSpPr>
        <p:sp>
          <p:nvSpPr>
            <p:cNvPr name="Freeform 37" id="37"/>
            <p:cNvSpPr/>
            <p:nvPr/>
          </p:nvSpPr>
          <p:spPr>
            <a:xfrm flipH="false" flipV="false" rot="0">
              <a:off x="1728968" y="0"/>
              <a:ext cx="2180193" cy="1844779"/>
            </a:xfrm>
            <a:custGeom>
              <a:avLst/>
              <a:gdLst/>
              <a:ahLst/>
              <a:cxnLst/>
              <a:rect r="r" b="b" t="t" l="l"/>
              <a:pathLst>
                <a:path h="1844779" w="2180193">
                  <a:moveTo>
                    <a:pt x="0" y="0"/>
                  </a:moveTo>
                  <a:lnTo>
                    <a:pt x="2180193" y="0"/>
                  </a:lnTo>
                  <a:lnTo>
                    <a:pt x="2180193" y="1844779"/>
                  </a:lnTo>
                  <a:lnTo>
                    <a:pt x="0" y="1844779"/>
                  </a:lnTo>
                  <a:lnTo>
                    <a:pt x="0" y="0"/>
                  </a:lnTo>
                  <a:close/>
                </a:path>
              </a:pathLst>
            </a:custGeom>
            <a:blipFill>
              <a:blip r:embed="rId2"/>
              <a:stretch>
                <a:fillRect l="0" t="0" r="0" b="0"/>
              </a:stretch>
            </a:blipFill>
          </p:spPr>
        </p:sp>
        <p:sp>
          <p:nvSpPr>
            <p:cNvPr name="TextBox 38" id="38"/>
            <p:cNvSpPr txBox="true"/>
            <p:nvPr/>
          </p:nvSpPr>
          <p:spPr>
            <a:xfrm rot="0">
              <a:off x="0" y="2033445"/>
              <a:ext cx="3909161" cy="437304"/>
            </a:xfrm>
            <a:prstGeom prst="rect">
              <a:avLst/>
            </a:prstGeom>
          </p:spPr>
          <p:txBody>
            <a:bodyPr anchor="t" rtlCol="false" tIns="0" lIns="0" bIns="0" rIns="0">
              <a:spAutoFit/>
            </a:bodyPr>
            <a:lstStyle/>
            <a:p>
              <a:pPr algn="r">
                <a:lnSpc>
                  <a:spcPts val="2659"/>
                </a:lnSpc>
              </a:pPr>
              <a:r>
                <a:rPr lang="en-US" sz="1899">
                  <a:solidFill>
                    <a:srgbClr val="163D66"/>
                  </a:solidFill>
                  <a:latin typeface="Poppins"/>
                  <a:ea typeface="Poppins"/>
                  <a:cs typeface="Poppins"/>
                  <a:sym typeface="Poppins"/>
                </a:rPr>
                <a:t>Charity number 1179031</a:t>
              </a:r>
            </a:p>
          </p:txBody>
        </p:sp>
      </p:gr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1227563" y="2870883"/>
            <a:ext cx="3092779" cy="3096322"/>
            <a:chOff x="0" y="0"/>
            <a:chExt cx="933551" cy="934621"/>
          </a:xfrm>
        </p:grpSpPr>
        <p:sp>
          <p:nvSpPr>
            <p:cNvPr name="Freeform 3" id="3"/>
            <p:cNvSpPr/>
            <p:nvPr/>
          </p:nvSpPr>
          <p:spPr>
            <a:xfrm flipH="false" flipV="false" rot="0">
              <a:off x="0" y="0"/>
              <a:ext cx="933551" cy="934621"/>
            </a:xfrm>
            <a:custGeom>
              <a:avLst/>
              <a:gdLst/>
              <a:ahLst/>
              <a:cxnLst/>
              <a:rect r="r" b="b" t="t" l="l"/>
              <a:pathLst>
                <a:path h="934621" w="933551">
                  <a:moveTo>
                    <a:pt x="466776" y="0"/>
                  </a:moveTo>
                  <a:cubicBezTo>
                    <a:pt x="208983" y="0"/>
                    <a:pt x="0" y="209222"/>
                    <a:pt x="0" y="467310"/>
                  </a:cubicBezTo>
                  <a:cubicBezTo>
                    <a:pt x="0" y="725399"/>
                    <a:pt x="208983" y="934621"/>
                    <a:pt x="466776" y="934621"/>
                  </a:cubicBezTo>
                  <a:cubicBezTo>
                    <a:pt x="724569" y="934621"/>
                    <a:pt x="933551" y="725399"/>
                    <a:pt x="933551" y="467310"/>
                  </a:cubicBezTo>
                  <a:cubicBezTo>
                    <a:pt x="933551" y="209222"/>
                    <a:pt x="724569" y="0"/>
                    <a:pt x="466776" y="0"/>
                  </a:cubicBezTo>
                  <a:close/>
                </a:path>
              </a:pathLst>
            </a:custGeom>
            <a:solidFill>
              <a:srgbClr val="41B8D5"/>
            </a:solidFill>
          </p:spPr>
        </p:sp>
        <p:sp>
          <p:nvSpPr>
            <p:cNvPr name="TextBox 4" id="4"/>
            <p:cNvSpPr txBox="true"/>
            <p:nvPr/>
          </p:nvSpPr>
          <p:spPr>
            <a:xfrm>
              <a:off x="87520" y="20946"/>
              <a:ext cx="758510" cy="826054"/>
            </a:xfrm>
            <a:prstGeom prst="rect">
              <a:avLst/>
            </a:prstGeom>
          </p:spPr>
          <p:txBody>
            <a:bodyPr anchor="ctr" rtlCol="false" tIns="50800" lIns="50800" bIns="50800" rIns="50800"/>
            <a:lstStyle/>
            <a:p>
              <a:pPr algn="ctr">
                <a:lnSpc>
                  <a:spcPts val="3499"/>
                </a:lnSpc>
              </a:pPr>
              <a:r>
                <a:rPr lang="en-US" sz="2499">
                  <a:solidFill>
                    <a:srgbClr val="FFFFFF"/>
                  </a:solidFill>
                  <a:latin typeface="Poppins"/>
                  <a:ea typeface="Poppins"/>
                  <a:cs typeface="Poppins"/>
                  <a:sym typeface="Poppins"/>
                </a:rPr>
                <a:t>430 kids spent time growing and tasting food with a gardener</a:t>
              </a:r>
            </a:p>
          </p:txBody>
        </p:sp>
      </p:grpSp>
      <p:sp>
        <p:nvSpPr>
          <p:cNvPr name="TextBox 5" id="5"/>
          <p:cNvSpPr txBox="true"/>
          <p:nvPr/>
        </p:nvSpPr>
        <p:spPr>
          <a:xfrm rot="-592460">
            <a:off x="85515" y="754877"/>
            <a:ext cx="6830326" cy="1225398"/>
          </a:xfrm>
          <a:prstGeom prst="rect">
            <a:avLst/>
          </a:prstGeom>
        </p:spPr>
        <p:txBody>
          <a:bodyPr anchor="t" rtlCol="false" tIns="0" lIns="0" bIns="0" rIns="0">
            <a:spAutoFit/>
          </a:bodyPr>
          <a:lstStyle/>
          <a:p>
            <a:pPr algn="ctr">
              <a:lnSpc>
                <a:spcPts val="9233"/>
              </a:lnSpc>
              <a:spcBef>
                <a:spcPct val="0"/>
              </a:spcBef>
            </a:pPr>
            <a:r>
              <a:rPr lang="en-US" sz="9233">
                <a:solidFill>
                  <a:srgbClr val="163D66"/>
                </a:solidFill>
                <a:latin typeface="Tropika Script"/>
                <a:ea typeface="Tropika Script"/>
                <a:cs typeface="Tropika Script"/>
                <a:sym typeface="Tropika Script"/>
              </a:rPr>
              <a:t>Which meant ...</a:t>
            </a:r>
          </a:p>
        </p:txBody>
      </p:sp>
      <p:grpSp>
        <p:nvGrpSpPr>
          <p:cNvPr name="Group 6" id="6"/>
          <p:cNvGrpSpPr/>
          <p:nvPr/>
        </p:nvGrpSpPr>
        <p:grpSpPr>
          <a:xfrm rot="0">
            <a:off x="5427269" y="2057400"/>
            <a:ext cx="3086100" cy="3086100"/>
            <a:chOff x="0" y="0"/>
            <a:chExt cx="812800" cy="812800"/>
          </a:xfrm>
        </p:grpSpPr>
        <p:sp>
          <p:nvSpPr>
            <p:cNvPr name="Freeform 7" id="7"/>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2F5F98"/>
            </a:solidFill>
          </p:spPr>
        </p:sp>
        <p:sp>
          <p:nvSpPr>
            <p:cNvPr name="TextBox 8" id="8"/>
            <p:cNvSpPr txBox="true"/>
            <p:nvPr/>
          </p:nvSpPr>
          <p:spPr>
            <a:xfrm>
              <a:off x="76200" y="9525"/>
              <a:ext cx="660400" cy="727075"/>
            </a:xfrm>
            <a:prstGeom prst="rect">
              <a:avLst/>
            </a:prstGeom>
          </p:spPr>
          <p:txBody>
            <a:bodyPr anchor="ctr" rtlCol="false" tIns="50800" lIns="50800" bIns="50800" rIns="50800"/>
            <a:lstStyle/>
            <a:p>
              <a:pPr algn="ctr">
                <a:lnSpc>
                  <a:spcPts val="3499"/>
                </a:lnSpc>
              </a:pPr>
              <a:r>
                <a:rPr lang="en-US" sz="2499">
                  <a:solidFill>
                    <a:srgbClr val="FFFFFF"/>
                  </a:solidFill>
                  <a:latin typeface="Poppins"/>
                  <a:ea typeface="Poppins"/>
                  <a:cs typeface="Poppins"/>
                  <a:sym typeface="Poppins"/>
                </a:rPr>
                <a:t>180 kids had a drama, speech, performance session</a:t>
              </a:r>
            </a:p>
          </p:txBody>
        </p:sp>
      </p:grpSp>
      <p:grpSp>
        <p:nvGrpSpPr>
          <p:cNvPr name="Group 9" id="9"/>
          <p:cNvGrpSpPr/>
          <p:nvPr/>
        </p:nvGrpSpPr>
        <p:grpSpPr>
          <a:xfrm rot="0">
            <a:off x="3884219" y="5762995"/>
            <a:ext cx="3086100" cy="3086100"/>
            <a:chOff x="0" y="0"/>
            <a:chExt cx="812800" cy="812800"/>
          </a:xfrm>
        </p:grpSpPr>
        <p:sp>
          <p:nvSpPr>
            <p:cNvPr name="Freeform 10" id="10"/>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2D8BBA"/>
            </a:solidFill>
          </p:spPr>
        </p:sp>
        <p:sp>
          <p:nvSpPr>
            <p:cNvPr name="TextBox 11" id="11"/>
            <p:cNvSpPr txBox="true"/>
            <p:nvPr/>
          </p:nvSpPr>
          <p:spPr>
            <a:xfrm>
              <a:off x="76200" y="9525"/>
              <a:ext cx="660400" cy="727075"/>
            </a:xfrm>
            <a:prstGeom prst="rect">
              <a:avLst/>
            </a:prstGeom>
          </p:spPr>
          <p:txBody>
            <a:bodyPr anchor="ctr" rtlCol="false" tIns="50800" lIns="50800" bIns="50800" rIns="50800"/>
            <a:lstStyle/>
            <a:p>
              <a:pPr algn="ctr">
                <a:lnSpc>
                  <a:spcPts val="3499"/>
                </a:lnSpc>
              </a:pPr>
              <a:r>
                <a:rPr lang="en-US" sz="2499">
                  <a:solidFill>
                    <a:srgbClr val="FFFFFF"/>
                  </a:solidFill>
                  <a:latin typeface="Poppins"/>
                  <a:ea typeface="Poppins"/>
                  <a:cs typeface="Poppins"/>
                  <a:sym typeface="Poppins"/>
                </a:rPr>
                <a:t>kids have keyboards to use in music lessons</a:t>
              </a:r>
            </a:p>
          </p:txBody>
        </p:sp>
      </p:grpSp>
      <p:grpSp>
        <p:nvGrpSpPr>
          <p:cNvPr name="Group 12" id="12"/>
          <p:cNvGrpSpPr/>
          <p:nvPr/>
        </p:nvGrpSpPr>
        <p:grpSpPr>
          <a:xfrm rot="0">
            <a:off x="7351319" y="6747921"/>
            <a:ext cx="3086100" cy="3086100"/>
            <a:chOff x="0" y="0"/>
            <a:chExt cx="812800" cy="812800"/>
          </a:xfrm>
        </p:grpSpPr>
        <p:sp>
          <p:nvSpPr>
            <p:cNvPr name="Freeform 13" id="1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31356E"/>
            </a:solidFill>
          </p:spPr>
        </p:sp>
        <p:sp>
          <p:nvSpPr>
            <p:cNvPr name="TextBox 14" id="14"/>
            <p:cNvSpPr txBox="true"/>
            <p:nvPr/>
          </p:nvSpPr>
          <p:spPr>
            <a:xfrm>
              <a:off x="76200" y="9525"/>
              <a:ext cx="660400" cy="727075"/>
            </a:xfrm>
            <a:prstGeom prst="rect">
              <a:avLst/>
            </a:prstGeom>
          </p:spPr>
          <p:txBody>
            <a:bodyPr anchor="ctr" rtlCol="false" tIns="50800" lIns="50800" bIns="50800" rIns="50800"/>
            <a:lstStyle/>
            <a:p>
              <a:pPr algn="ctr">
                <a:lnSpc>
                  <a:spcPts val="3499"/>
                </a:lnSpc>
              </a:pPr>
              <a:r>
                <a:rPr lang="en-US" sz="2499">
                  <a:solidFill>
                    <a:srgbClr val="FFFFFF"/>
                  </a:solidFill>
                  <a:latin typeface="Poppins"/>
                  <a:ea typeface="Poppins"/>
                  <a:cs typeface="Poppins"/>
                  <a:sym typeface="Poppins"/>
                </a:rPr>
                <a:t>50 children spent time reading to a volunteer</a:t>
              </a:r>
            </a:p>
          </p:txBody>
        </p:sp>
      </p:grpSp>
      <p:grpSp>
        <p:nvGrpSpPr>
          <p:cNvPr name="Group 15" id="15"/>
          <p:cNvGrpSpPr/>
          <p:nvPr/>
        </p:nvGrpSpPr>
        <p:grpSpPr>
          <a:xfrm rot="0">
            <a:off x="8411265" y="3600450"/>
            <a:ext cx="3086100" cy="3086100"/>
            <a:chOff x="0" y="0"/>
            <a:chExt cx="812800" cy="812800"/>
          </a:xfrm>
        </p:grpSpPr>
        <p:sp>
          <p:nvSpPr>
            <p:cNvPr name="Freeform 16" id="1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5E3967"/>
            </a:solidFill>
          </p:spPr>
        </p:sp>
        <p:sp>
          <p:nvSpPr>
            <p:cNvPr name="TextBox 17" id="17"/>
            <p:cNvSpPr txBox="true"/>
            <p:nvPr/>
          </p:nvSpPr>
          <p:spPr>
            <a:xfrm>
              <a:off x="76200" y="9525"/>
              <a:ext cx="660400" cy="727075"/>
            </a:xfrm>
            <a:prstGeom prst="rect">
              <a:avLst/>
            </a:prstGeom>
          </p:spPr>
          <p:txBody>
            <a:bodyPr anchor="ctr" rtlCol="false" tIns="50800" lIns="50800" bIns="50800" rIns="50800"/>
            <a:lstStyle/>
            <a:p>
              <a:pPr algn="ctr">
                <a:lnSpc>
                  <a:spcPts val="3499"/>
                </a:lnSpc>
              </a:pPr>
              <a:r>
                <a:rPr lang="en-US" sz="2499">
                  <a:solidFill>
                    <a:srgbClr val="FFFFFF"/>
                  </a:solidFill>
                  <a:latin typeface="Poppins"/>
                  <a:ea typeface="Poppins"/>
                  <a:cs typeface="Poppins"/>
                  <a:sym typeface="Poppins"/>
                </a:rPr>
                <a:t>hundreds of wearable garments were kept out of landfill</a:t>
              </a:r>
            </a:p>
          </p:txBody>
        </p:sp>
      </p:grpSp>
      <p:grpSp>
        <p:nvGrpSpPr>
          <p:cNvPr name="Group 18" id="18"/>
          <p:cNvGrpSpPr/>
          <p:nvPr/>
        </p:nvGrpSpPr>
        <p:grpSpPr>
          <a:xfrm rot="0">
            <a:off x="13430602" y="1028700"/>
            <a:ext cx="3086100" cy="3086100"/>
            <a:chOff x="0" y="0"/>
            <a:chExt cx="812800" cy="812800"/>
          </a:xfrm>
        </p:grpSpPr>
        <p:sp>
          <p:nvSpPr>
            <p:cNvPr name="Freeform 19" id="1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E28385"/>
            </a:solidFill>
          </p:spPr>
        </p:sp>
        <p:sp>
          <p:nvSpPr>
            <p:cNvPr name="TextBox 20" id="20"/>
            <p:cNvSpPr txBox="true"/>
            <p:nvPr/>
          </p:nvSpPr>
          <p:spPr>
            <a:xfrm>
              <a:off x="76200" y="9525"/>
              <a:ext cx="660400" cy="727075"/>
            </a:xfrm>
            <a:prstGeom prst="rect">
              <a:avLst/>
            </a:prstGeom>
          </p:spPr>
          <p:txBody>
            <a:bodyPr anchor="ctr" rtlCol="false" tIns="50800" lIns="50800" bIns="50800" rIns="50800"/>
            <a:lstStyle/>
            <a:p>
              <a:pPr algn="ctr">
                <a:lnSpc>
                  <a:spcPts val="3499"/>
                </a:lnSpc>
              </a:pPr>
              <a:r>
                <a:rPr lang="en-US" sz="2499">
                  <a:solidFill>
                    <a:srgbClr val="163D66"/>
                  </a:solidFill>
                  <a:latin typeface="Poppins"/>
                  <a:ea typeface="Poppins"/>
                  <a:cs typeface="Poppins"/>
                  <a:sym typeface="Poppins"/>
                </a:rPr>
                <a:t>every child received a gift at Christmas</a:t>
              </a:r>
            </a:p>
          </p:txBody>
        </p:sp>
      </p:grpSp>
      <p:grpSp>
        <p:nvGrpSpPr>
          <p:cNvPr name="Group 21" id="21"/>
          <p:cNvGrpSpPr/>
          <p:nvPr/>
        </p:nvGrpSpPr>
        <p:grpSpPr>
          <a:xfrm rot="0">
            <a:off x="11268959" y="5657850"/>
            <a:ext cx="3086100" cy="3086100"/>
            <a:chOff x="0" y="0"/>
            <a:chExt cx="812800" cy="812800"/>
          </a:xfrm>
        </p:grpSpPr>
        <p:sp>
          <p:nvSpPr>
            <p:cNvPr name="Freeform 22" id="22"/>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B97286"/>
            </a:solidFill>
          </p:spPr>
        </p:sp>
        <p:sp>
          <p:nvSpPr>
            <p:cNvPr name="TextBox 23" id="23"/>
            <p:cNvSpPr txBox="true"/>
            <p:nvPr/>
          </p:nvSpPr>
          <p:spPr>
            <a:xfrm>
              <a:off x="76200" y="9525"/>
              <a:ext cx="660400" cy="727075"/>
            </a:xfrm>
            <a:prstGeom prst="rect">
              <a:avLst/>
            </a:prstGeom>
          </p:spPr>
          <p:txBody>
            <a:bodyPr anchor="ctr" rtlCol="false" tIns="50800" lIns="50800" bIns="50800" rIns="50800"/>
            <a:lstStyle/>
            <a:p>
              <a:pPr algn="ctr">
                <a:lnSpc>
                  <a:spcPts val="3499"/>
                </a:lnSpc>
              </a:pPr>
              <a:r>
                <a:rPr lang="en-US" sz="2499">
                  <a:solidFill>
                    <a:srgbClr val="FFFFFF"/>
                  </a:solidFill>
                  <a:latin typeface="Poppins"/>
                  <a:ea typeface="Poppins"/>
                  <a:cs typeface="Poppins"/>
                  <a:sym typeface="Poppins"/>
                </a:rPr>
                <a:t>Year 6 pupils each received a leaver’s t-shirt</a:t>
              </a:r>
            </a:p>
          </p:txBody>
        </p:sp>
      </p:grpSp>
      <p:grpSp>
        <p:nvGrpSpPr>
          <p:cNvPr name="Group 24" id="24"/>
          <p:cNvGrpSpPr/>
          <p:nvPr/>
        </p:nvGrpSpPr>
        <p:grpSpPr>
          <a:xfrm rot="0">
            <a:off x="412904" y="6747921"/>
            <a:ext cx="3086100" cy="3086100"/>
            <a:chOff x="0" y="0"/>
            <a:chExt cx="812800" cy="812800"/>
          </a:xfrm>
        </p:grpSpPr>
        <p:sp>
          <p:nvSpPr>
            <p:cNvPr name="Freeform 25" id="25"/>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CE5E8"/>
            </a:solidFill>
          </p:spPr>
        </p:sp>
        <p:sp>
          <p:nvSpPr>
            <p:cNvPr name="TextBox 26" id="26"/>
            <p:cNvSpPr txBox="true"/>
            <p:nvPr/>
          </p:nvSpPr>
          <p:spPr>
            <a:xfrm>
              <a:off x="76200" y="9525"/>
              <a:ext cx="660400" cy="727075"/>
            </a:xfrm>
            <a:prstGeom prst="rect">
              <a:avLst/>
            </a:prstGeom>
          </p:spPr>
          <p:txBody>
            <a:bodyPr anchor="ctr" rtlCol="false" tIns="50800" lIns="50800" bIns="50800" rIns="50800"/>
            <a:lstStyle/>
            <a:p>
              <a:pPr algn="ctr">
                <a:lnSpc>
                  <a:spcPts val="3499"/>
                </a:lnSpc>
              </a:pPr>
              <a:r>
                <a:rPr lang="en-US" sz="2499">
                  <a:solidFill>
                    <a:srgbClr val="163D66"/>
                  </a:solidFill>
                  <a:latin typeface="Poppins"/>
                  <a:ea typeface="Poppins"/>
                  <a:cs typeface="Poppins"/>
                  <a:sym typeface="Poppins"/>
                </a:rPr>
                <a:t>we supported trips with bursaries and ‘pay it forward’ help</a:t>
              </a:r>
            </a:p>
          </p:txBody>
        </p:sp>
      </p:grpSp>
      <p:grpSp>
        <p:nvGrpSpPr>
          <p:cNvPr name="Group 27" id="27"/>
          <p:cNvGrpSpPr/>
          <p:nvPr/>
        </p:nvGrpSpPr>
        <p:grpSpPr>
          <a:xfrm rot="0">
            <a:off x="9954315" y="457200"/>
            <a:ext cx="3086100" cy="3086100"/>
            <a:chOff x="0" y="0"/>
            <a:chExt cx="812800" cy="812800"/>
          </a:xfrm>
        </p:grpSpPr>
        <p:sp>
          <p:nvSpPr>
            <p:cNvPr name="Freeform 28" id="28"/>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895273"/>
            </a:solidFill>
          </p:spPr>
        </p:sp>
        <p:sp>
          <p:nvSpPr>
            <p:cNvPr name="TextBox 29" id="29"/>
            <p:cNvSpPr txBox="true"/>
            <p:nvPr/>
          </p:nvSpPr>
          <p:spPr>
            <a:xfrm>
              <a:off x="76200" y="9525"/>
              <a:ext cx="660400" cy="727075"/>
            </a:xfrm>
            <a:prstGeom prst="rect">
              <a:avLst/>
            </a:prstGeom>
          </p:spPr>
          <p:txBody>
            <a:bodyPr anchor="ctr" rtlCol="false" tIns="50800" lIns="50800" bIns="50800" rIns="50800"/>
            <a:lstStyle/>
            <a:p>
              <a:pPr algn="ctr">
                <a:lnSpc>
                  <a:spcPts val="3499"/>
                </a:lnSpc>
              </a:pPr>
              <a:r>
                <a:rPr lang="en-US" sz="2499">
                  <a:solidFill>
                    <a:srgbClr val="FFFFFF"/>
                  </a:solidFill>
                  <a:latin typeface="Poppins"/>
                  <a:ea typeface="Poppins"/>
                  <a:cs typeface="Poppins"/>
                  <a:sym typeface="Poppins"/>
                </a:rPr>
                <a:t>our children spent time with authors in their classrooms</a:t>
              </a:r>
            </a:p>
          </p:txBody>
        </p:sp>
      </p:grpSp>
      <p:grpSp>
        <p:nvGrpSpPr>
          <p:cNvPr name="Group 30" id="30"/>
          <p:cNvGrpSpPr/>
          <p:nvPr/>
        </p:nvGrpSpPr>
        <p:grpSpPr>
          <a:xfrm rot="0">
            <a:off x="14822221" y="4114800"/>
            <a:ext cx="3086100" cy="3086100"/>
            <a:chOff x="0" y="0"/>
            <a:chExt cx="812800" cy="812800"/>
          </a:xfrm>
        </p:grpSpPr>
        <p:sp>
          <p:nvSpPr>
            <p:cNvPr name="Freeform 31" id="31"/>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E9273"/>
            </a:solidFill>
          </p:spPr>
        </p:sp>
        <p:sp>
          <p:nvSpPr>
            <p:cNvPr name="TextBox 32" id="32"/>
            <p:cNvSpPr txBox="true"/>
            <p:nvPr/>
          </p:nvSpPr>
          <p:spPr>
            <a:xfrm>
              <a:off x="76200" y="9525"/>
              <a:ext cx="660400" cy="727075"/>
            </a:xfrm>
            <a:prstGeom prst="rect">
              <a:avLst/>
            </a:prstGeom>
          </p:spPr>
          <p:txBody>
            <a:bodyPr anchor="ctr" rtlCol="false" tIns="50800" lIns="50800" bIns="50800" rIns="50800"/>
            <a:lstStyle/>
            <a:p>
              <a:pPr algn="ctr">
                <a:lnSpc>
                  <a:spcPts val="3499"/>
                </a:lnSpc>
              </a:pPr>
              <a:r>
                <a:rPr lang="en-US" sz="2499">
                  <a:solidFill>
                    <a:srgbClr val="163D66"/>
                  </a:solidFill>
                  <a:latin typeface="Poppins"/>
                  <a:ea typeface="Poppins"/>
                  <a:cs typeface="Poppins"/>
                  <a:sym typeface="Poppins"/>
                </a:rPr>
                <a:t>135 solar panels were installed and are generating power!</a:t>
              </a:r>
            </a:p>
          </p:txBody>
        </p:sp>
      </p:grpSp>
      <p:grpSp>
        <p:nvGrpSpPr>
          <p:cNvPr name="Group 33" id="33"/>
          <p:cNvGrpSpPr/>
          <p:nvPr/>
        </p:nvGrpSpPr>
        <p:grpSpPr>
          <a:xfrm rot="0">
            <a:off x="14672638" y="7874716"/>
            <a:ext cx="2931871" cy="1853061"/>
            <a:chOff x="0" y="0"/>
            <a:chExt cx="3909161" cy="2470748"/>
          </a:xfrm>
        </p:grpSpPr>
        <p:sp>
          <p:nvSpPr>
            <p:cNvPr name="Freeform 34" id="34"/>
            <p:cNvSpPr/>
            <p:nvPr/>
          </p:nvSpPr>
          <p:spPr>
            <a:xfrm flipH="false" flipV="false" rot="0">
              <a:off x="1728968" y="0"/>
              <a:ext cx="2180193" cy="1844779"/>
            </a:xfrm>
            <a:custGeom>
              <a:avLst/>
              <a:gdLst/>
              <a:ahLst/>
              <a:cxnLst/>
              <a:rect r="r" b="b" t="t" l="l"/>
              <a:pathLst>
                <a:path h="1844779" w="2180193">
                  <a:moveTo>
                    <a:pt x="0" y="0"/>
                  </a:moveTo>
                  <a:lnTo>
                    <a:pt x="2180193" y="0"/>
                  </a:lnTo>
                  <a:lnTo>
                    <a:pt x="2180193" y="1844779"/>
                  </a:lnTo>
                  <a:lnTo>
                    <a:pt x="0" y="1844779"/>
                  </a:lnTo>
                  <a:lnTo>
                    <a:pt x="0" y="0"/>
                  </a:lnTo>
                  <a:close/>
                </a:path>
              </a:pathLst>
            </a:custGeom>
            <a:blipFill>
              <a:blip r:embed="rId2"/>
              <a:stretch>
                <a:fillRect l="0" t="0" r="0" b="0"/>
              </a:stretch>
            </a:blipFill>
          </p:spPr>
        </p:sp>
        <p:sp>
          <p:nvSpPr>
            <p:cNvPr name="TextBox 35" id="35"/>
            <p:cNvSpPr txBox="true"/>
            <p:nvPr/>
          </p:nvSpPr>
          <p:spPr>
            <a:xfrm rot="0">
              <a:off x="0" y="2033445"/>
              <a:ext cx="3909161" cy="437304"/>
            </a:xfrm>
            <a:prstGeom prst="rect">
              <a:avLst/>
            </a:prstGeom>
          </p:spPr>
          <p:txBody>
            <a:bodyPr anchor="t" rtlCol="false" tIns="0" lIns="0" bIns="0" rIns="0">
              <a:spAutoFit/>
            </a:bodyPr>
            <a:lstStyle/>
            <a:p>
              <a:pPr algn="r">
                <a:lnSpc>
                  <a:spcPts val="2659"/>
                </a:lnSpc>
              </a:pPr>
              <a:r>
                <a:rPr lang="en-US" sz="1899">
                  <a:solidFill>
                    <a:srgbClr val="163D66"/>
                  </a:solidFill>
                  <a:latin typeface="Poppins"/>
                  <a:ea typeface="Poppins"/>
                  <a:cs typeface="Poppins"/>
                  <a:sym typeface="Poppins"/>
                </a:rPr>
                <a:t>Charity number 1179031</a:t>
              </a:r>
            </a:p>
          </p:txBody>
        </p:sp>
      </p:gr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TextBox 2" id="2"/>
          <p:cNvSpPr txBox="true"/>
          <p:nvPr/>
        </p:nvSpPr>
        <p:spPr>
          <a:xfrm rot="-592460">
            <a:off x="5424982" y="2977979"/>
            <a:ext cx="7721805" cy="2939604"/>
          </a:xfrm>
          <a:prstGeom prst="rect">
            <a:avLst/>
          </a:prstGeom>
        </p:spPr>
        <p:txBody>
          <a:bodyPr anchor="t" rtlCol="false" tIns="0" lIns="0" bIns="0" rIns="0">
            <a:spAutoFit/>
          </a:bodyPr>
          <a:lstStyle/>
          <a:p>
            <a:pPr algn="ctr">
              <a:lnSpc>
                <a:spcPts val="11312"/>
              </a:lnSpc>
              <a:spcBef>
                <a:spcPct val="0"/>
              </a:spcBef>
            </a:pPr>
            <a:r>
              <a:rPr lang="en-US" sz="11312">
                <a:solidFill>
                  <a:srgbClr val="163D66"/>
                </a:solidFill>
                <a:latin typeface="Tropika Script"/>
                <a:ea typeface="Tropika Script"/>
                <a:cs typeface="Tropika Script"/>
                <a:sym typeface="Tropika Script"/>
              </a:rPr>
              <a:t>2023-24 Accounts</a:t>
            </a:r>
          </a:p>
        </p:txBody>
      </p:sp>
      <p:grpSp>
        <p:nvGrpSpPr>
          <p:cNvPr name="Group 3" id="3"/>
          <p:cNvGrpSpPr/>
          <p:nvPr/>
        </p:nvGrpSpPr>
        <p:grpSpPr>
          <a:xfrm rot="0">
            <a:off x="13700141" y="7874716"/>
            <a:ext cx="4208180" cy="2048069"/>
            <a:chOff x="0" y="0"/>
            <a:chExt cx="5610906" cy="2730759"/>
          </a:xfrm>
        </p:grpSpPr>
        <p:sp>
          <p:nvSpPr>
            <p:cNvPr name="Freeform 4" id="4"/>
            <p:cNvSpPr/>
            <p:nvPr/>
          </p:nvSpPr>
          <p:spPr>
            <a:xfrm flipH="false" flipV="false" rot="0">
              <a:off x="3025630" y="0"/>
              <a:ext cx="2180193" cy="1844779"/>
            </a:xfrm>
            <a:custGeom>
              <a:avLst/>
              <a:gdLst/>
              <a:ahLst/>
              <a:cxnLst/>
              <a:rect r="r" b="b" t="t" l="l"/>
              <a:pathLst>
                <a:path h="1844779" w="2180193">
                  <a:moveTo>
                    <a:pt x="0" y="0"/>
                  </a:moveTo>
                  <a:lnTo>
                    <a:pt x="2180194" y="0"/>
                  </a:lnTo>
                  <a:lnTo>
                    <a:pt x="2180194" y="1844779"/>
                  </a:lnTo>
                  <a:lnTo>
                    <a:pt x="0" y="1844779"/>
                  </a:lnTo>
                  <a:lnTo>
                    <a:pt x="0" y="0"/>
                  </a:lnTo>
                  <a:close/>
                </a:path>
              </a:pathLst>
            </a:custGeom>
            <a:blipFill>
              <a:blip r:embed="rId2"/>
              <a:stretch>
                <a:fillRect l="0" t="0" r="0" b="0"/>
              </a:stretch>
            </a:blipFill>
          </p:spPr>
        </p:sp>
        <p:sp>
          <p:nvSpPr>
            <p:cNvPr name="TextBox 5" id="5"/>
            <p:cNvSpPr txBox="true"/>
            <p:nvPr/>
          </p:nvSpPr>
          <p:spPr>
            <a:xfrm rot="0">
              <a:off x="0" y="1848955"/>
              <a:ext cx="5610906" cy="881804"/>
            </a:xfrm>
            <a:prstGeom prst="rect">
              <a:avLst/>
            </a:prstGeom>
          </p:spPr>
          <p:txBody>
            <a:bodyPr anchor="t" rtlCol="false" tIns="0" lIns="0" bIns="0" rIns="0">
              <a:spAutoFit/>
            </a:bodyPr>
            <a:lstStyle/>
            <a:p>
              <a:pPr algn="r">
                <a:lnSpc>
                  <a:spcPts val="2659"/>
                </a:lnSpc>
              </a:pPr>
              <a:r>
                <a:rPr lang="en-US" sz="1899">
                  <a:solidFill>
                    <a:srgbClr val="163D66"/>
                  </a:solidFill>
                  <a:latin typeface="Poppins"/>
                  <a:ea typeface="Poppins"/>
                  <a:cs typeface="Poppins"/>
                  <a:sym typeface="Poppins"/>
                </a:rPr>
                <a:t>Jubilee School PTA is a registered charity, number 1179031</a:t>
              </a:r>
            </a:p>
          </p:txBody>
        </p:sp>
      </p:gr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TextBox 2" id="2"/>
          <p:cNvSpPr txBox="true"/>
          <p:nvPr/>
        </p:nvSpPr>
        <p:spPr>
          <a:xfrm rot="0">
            <a:off x="13240190" y="2810082"/>
            <a:ext cx="4364319" cy="2257392"/>
          </a:xfrm>
          <a:prstGeom prst="rect">
            <a:avLst/>
          </a:prstGeom>
        </p:spPr>
        <p:txBody>
          <a:bodyPr anchor="t" rtlCol="false" tIns="0" lIns="0" bIns="0" rIns="0">
            <a:spAutoFit/>
          </a:bodyPr>
          <a:lstStyle/>
          <a:p>
            <a:pPr algn="ctr">
              <a:lnSpc>
                <a:spcPts val="5999"/>
              </a:lnSpc>
            </a:pPr>
            <a:r>
              <a:rPr lang="en-US" sz="4999">
                <a:solidFill>
                  <a:srgbClr val="163D66"/>
                </a:solidFill>
                <a:latin typeface="Tropika Script"/>
                <a:ea typeface="Tropika Script"/>
                <a:cs typeface="Tropika Script"/>
                <a:sym typeface="Tropika Script"/>
              </a:rPr>
              <a:t>2023-24 fundraising total</a:t>
            </a:r>
          </a:p>
          <a:p>
            <a:pPr algn="ctr">
              <a:lnSpc>
                <a:spcPts val="5999"/>
              </a:lnSpc>
            </a:pPr>
            <a:r>
              <a:rPr lang="en-US" sz="4999">
                <a:solidFill>
                  <a:srgbClr val="163D66"/>
                </a:solidFill>
                <a:latin typeface="Tropika Script"/>
                <a:ea typeface="Tropika Script"/>
                <a:cs typeface="Tropika Script"/>
                <a:sym typeface="Tropika Script"/>
              </a:rPr>
              <a:t>£45,280</a:t>
            </a:r>
          </a:p>
        </p:txBody>
      </p:sp>
      <p:pic>
        <p:nvPicPr>
          <p:cNvPr name="Picture 3" id="3"/>
          <p:cNvPicPr>
            <a:picLocks noChangeAspect="true"/>
          </p:cNvPicPr>
          <p:nvPr/>
        </p:nvPicPr>
        <p:blipFill>
          <a:blip r:embed="rId2"/>
          <a:stretch>
            <a:fillRect/>
          </a:stretch>
        </p:blipFill>
        <p:spPr>
          <a:xfrm rot="0">
            <a:off x="-237389" y="-938224"/>
            <a:ext cx="13095473" cy="12152910"/>
          </a:xfrm>
          <a:prstGeom prst="rect">
            <a:avLst/>
          </a:prstGeom>
        </p:spPr>
      </p:pic>
      <p:sp>
        <p:nvSpPr>
          <p:cNvPr name="TextBox 4" id="4"/>
          <p:cNvSpPr txBox="true"/>
          <p:nvPr/>
        </p:nvSpPr>
        <p:spPr>
          <a:xfrm rot="0">
            <a:off x="13240190" y="5380412"/>
            <a:ext cx="4364319" cy="819106"/>
          </a:xfrm>
          <a:prstGeom prst="rect">
            <a:avLst/>
          </a:prstGeom>
        </p:spPr>
        <p:txBody>
          <a:bodyPr anchor="t" rtlCol="false" tIns="0" lIns="0" bIns="0" rIns="0">
            <a:spAutoFit/>
          </a:bodyPr>
          <a:lstStyle/>
          <a:p>
            <a:pPr algn="ctr">
              <a:lnSpc>
                <a:spcPts val="3240"/>
              </a:lnSpc>
            </a:pPr>
            <a:r>
              <a:rPr lang="en-US" sz="2700">
                <a:solidFill>
                  <a:srgbClr val="163D66"/>
                </a:solidFill>
                <a:latin typeface="Tropika Script"/>
                <a:ea typeface="Tropika Script"/>
                <a:cs typeface="Tropika Script"/>
                <a:sym typeface="Tropika Script"/>
              </a:rPr>
              <a:t>Does not include £44,493 grants paid directly to the school</a:t>
            </a:r>
          </a:p>
        </p:txBody>
      </p:sp>
      <p:grpSp>
        <p:nvGrpSpPr>
          <p:cNvPr name="Group 5" id="5"/>
          <p:cNvGrpSpPr/>
          <p:nvPr/>
        </p:nvGrpSpPr>
        <p:grpSpPr>
          <a:xfrm rot="0">
            <a:off x="14672638" y="7874716"/>
            <a:ext cx="2931871" cy="1853061"/>
            <a:chOff x="0" y="0"/>
            <a:chExt cx="3909161" cy="2470748"/>
          </a:xfrm>
        </p:grpSpPr>
        <p:sp>
          <p:nvSpPr>
            <p:cNvPr name="Freeform 6" id="6"/>
            <p:cNvSpPr/>
            <p:nvPr/>
          </p:nvSpPr>
          <p:spPr>
            <a:xfrm flipH="false" flipV="false" rot="0">
              <a:off x="1728968" y="0"/>
              <a:ext cx="2180193" cy="1844779"/>
            </a:xfrm>
            <a:custGeom>
              <a:avLst/>
              <a:gdLst/>
              <a:ahLst/>
              <a:cxnLst/>
              <a:rect r="r" b="b" t="t" l="l"/>
              <a:pathLst>
                <a:path h="1844779" w="2180193">
                  <a:moveTo>
                    <a:pt x="0" y="0"/>
                  </a:moveTo>
                  <a:lnTo>
                    <a:pt x="2180193" y="0"/>
                  </a:lnTo>
                  <a:lnTo>
                    <a:pt x="2180193" y="1844779"/>
                  </a:lnTo>
                  <a:lnTo>
                    <a:pt x="0" y="1844779"/>
                  </a:lnTo>
                  <a:lnTo>
                    <a:pt x="0" y="0"/>
                  </a:lnTo>
                  <a:close/>
                </a:path>
              </a:pathLst>
            </a:custGeom>
            <a:blipFill>
              <a:blip r:embed="rId3"/>
              <a:stretch>
                <a:fillRect l="0" t="0" r="0" b="0"/>
              </a:stretch>
            </a:blipFill>
          </p:spPr>
        </p:sp>
        <p:sp>
          <p:nvSpPr>
            <p:cNvPr name="TextBox 7" id="7"/>
            <p:cNvSpPr txBox="true"/>
            <p:nvPr/>
          </p:nvSpPr>
          <p:spPr>
            <a:xfrm rot="0">
              <a:off x="0" y="2033445"/>
              <a:ext cx="3909161" cy="437304"/>
            </a:xfrm>
            <a:prstGeom prst="rect">
              <a:avLst/>
            </a:prstGeom>
          </p:spPr>
          <p:txBody>
            <a:bodyPr anchor="t" rtlCol="false" tIns="0" lIns="0" bIns="0" rIns="0">
              <a:spAutoFit/>
            </a:bodyPr>
            <a:lstStyle/>
            <a:p>
              <a:pPr algn="r">
                <a:lnSpc>
                  <a:spcPts val="2659"/>
                </a:lnSpc>
              </a:pPr>
              <a:r>
                <a:rPr lang="en-US" sz="1899">
                  <a:solidFill>
                    <a:srgbClr val="163D66"/>
                  </a:solidFill>
                  <a:latin typeface="Poppins"/>
                  <a:ea typeface="Poppins"/>
                  <a:cs typeface="Poppins"/>
                  <a:sym typeface="Poppins"/>
                </a:rPr>
                <a:t>Charity number 1179031</a:t>
              </a:r>
            </a:p>
          </p:txBody>
        </p:sp>
      </p:grpSp>
    </p:spTree>
  </p:cSld>
  <p:clrMapOvr>
    <a:masterClrMapping/>
  </p:clrMapOvr>
</p:sld>
</file>

<file path=ppt/slides/slide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TextBox 2" id="2"/>
          <p:cNvSpPr txBox="true"/>
          <p:nvPr/>
        </p:nvSpPr>
        <p:spPr>
          <a:xfrm rot="0">
            <a:off x="13240190" y="2886108"/>
            <a:ext cx="4364319" cy="2257392"/>
          </a:xfrm>
          <a:prstGeom prst="rect">
            <a:avLst/>
          </a:prstGeom>
        </p:spPr>
        <p:txBody>
          <a:bodyPr anchor="t" rtlCol="false" tIns="0" lIns="0" bIns="0" rIns="0">
            <a:spAutoFit/>
          </a:bodyPr>
          <a:lstStyle/>
          <a:p>
            <a:pPr algn="ctr">
              <a:lnSpc>
                <a:spcPts val="5999"/>
              </a:lnSpc>
            </a:pPr>
            <a:r>
              <a:rPr lang="en-US" sz="4999">
                <a:solidFill>
                  <a:srgbClr val="163D66"/>
                </a:solidFill>
                <a:latin typeface="Tropika Script"/>
                <a:ea typeface="Tropika Script"/>
                <a:cs typeface="Tropika Script"/>
                <a:sym typeface="Tropika Script"/>
              </a:rPr>
              <a:t>2023-24 </a:t>
            </a:r>
          </a:p>
          <a:p>
            <a:pPr algn="ctr">
              <a:lnSpc>
                <a:spcPts val="5999"/>
              </a:lnSpc>
            </a:pPr>
            <a:r>
              <a:rPr lang="en-US" sz="4999">
                <a:solidFill>
                  <a:srgbClr val="163D66"/>
                </a:solidFill>
                <a:latin typeface="Tropika Script"/>
                <a:ea typeface="Tropika Script"/>
                <a:cs typeface="Tropika Script"/>
                <a:sym typeface="Tropika Script"/>
              </a:rPr>
              <a:t>spending total</a:t>
            </a:r>
          </a:p>
          <a:p>
            <a:pPr algn="ctr">
              <a:lnSpc>
                <a:spcPts val="5999"/>
              </a:lnSpc>
            </a:pPr>
            <a:r>
              <a:rPr lang="en-US" sz="4999">
                <a:solidFill>
                  <a:srgbClr val="163D66"/>
                </a:solidFill>
                <a:latin typeface="Tropika Script"/>
                <a:ea typeface="Tropika Script"/>
                <a:cs typeface="Tropika Script"/>
                <a:sym typeface="Tropika Script"/>
              </a:rPr>
              <a:t>£41,804</a:t>
            </a:r>
          </a:p>
        </p:txBody>
      </p:sp>
      <p:pic>
        <p:nvPicPr>
          <p:cNvPr name="Picture 3" id="3"/>
          <p:cNvPicPr>
            <a:picLocks noChangeAspect="true"/>
          </p:cNvPicPr>
          <p:nvPr/>
        </p:nvPicPr>
        <p:blipFill>
          <a:blip r:embed="rId2"/>
          <a:stretch>
            <a:fillRect/>
          </a:stretch>
        </p:blipFill>
        <p:spPr>
          <a:xfrm rot="0">
            <a:off x="1335672" y="-974602"/>
            <a:ext cx="12988717" cy="12247341"/>
          </a:xfrm>
          <a:prstGeom prst="rect">
            <a:avLst/>
          </a:prstGeom>
        </p:spPr>
      </p:pic>
      <p:sp>
        <p:nvSpPr>
          <p:cNvPr name="TextBox 4" id="4"/>
          <p:cNvSpPr txBox="true"/>
          <p:nvPr/>
        </p:nvSpPr>
        <p:spPr>
          <a:xfrm rot="0">
            <a:off x="13240190" y="5380412"/>
            <a:ext cx="4364319" cy="819106"/>
          </a:xfrm>
          <a:prstGeom prst="rect">
            <a:avLst/>
          </a:prstGeom>
        </p:spPr>
        <p:txBody>
          <a:bodyPr anchor="t" rtlCol="false" tIns="0" lIns="0" bIns="0" rIns="0">
            <a:spAutoFit/>
          </a:bodyPr>
          <a:lstStyle/>
          <a:p>
            <a:pPr algn="ctr">
              <a:lnSpc>
                <a:spcPts val="3240"/>
              </a:lnSpc>
            </a:pPr>
            <a:r>
              <a:rPr lang="en-US" sz="2700">
                <a:solidFill>
                  <a:srgbClr val="163D66"/>
                </a:solidFill>
                <a:latin typeface="Tropika Script"/>
                <a:ea typeface="Tropika Script"/>
                <a:cs typeface="Tropika Script"/>
                <a:sym typeface="Tropika Script"/>
              </a:rPr>
              <a:t>Reserves carried forward</a:t>
            </a:r>
          </a:p>
          <a:p>
            <a:pPr algn="ctr">
              <a:lnSpc>
                <a:spcPts val="3240"/>
              </a:lnSpc>
            </a:pPr>
            <a:r>
              <a:rPr lang="en-US" sz="2700">
                <a:solidFill>
                  <a:srgbClr val="163D66"/>
                </a:solidFill>
                <a:latin typeface="Tropika Script"/>
                <a:ea typeface="Tropika Script"/>
                <a:cs typeface="Tropika Script"/>
                <a:sym typeface="Tropika Script"/>
              </a:rPr>
              <a:t>£31,008</a:t>
            </a:r>
          </a:p>
        </p:txBody>
      </p:sp>
      <p:grpSp>
        <p:nvGrpSpPr>
          <p:cNvPr name="Group 5" id="5"/>
          <p:cNvGrpSpPr/>
          <p:nvPr/>
        </p:nvGrpSpPr>
        <p:grpSpPr>
          <a:xfrm rot="0">
            <a:off x="14672638" y="7874716"/>
            <a:ext cx="2931871" cy="1853061"/>
            <a:chOff x="0" y="0"/>
            <a:chExt cx="3909161" cy="2470748"/>
          </a:xfrm>
        </p:grpSpPr>
        <p:sp>
          <p:nvSpPr>
            <p:cNvPr name="Freeform 6" id="6"/>
            <p:cNvSpPr/>
            <p:nvPr/>
          </p:nvSpPr>
          <p:spPr>
            <a:xfrm flipH="false" flipV="false" rot="0">
              <a:off x="1728968" y="0"/>
              <a:ext cx="2180193" cy="1844779"/>
            </a:xfrm>
            <a:custGeom>
              <a:avLst/>
              <a:gdLst/>
              <a:ahLst/>
              <a:cxnLst/>
              <a:rect r="r" b="b" t="t" l="l"/>
              <a:pathLst>
                <a:path h="1844779" w="2180193">
                  <a:moveTo>
                    <a:pt x="0" y="0"/>
                  </a:moveTo>
                  <a:lnTo>
                    <a:pt x="2180193" y="0"/>
                  </a:lnTo>
                  <a:lnTo>
                    <a:pt x="2180193" y="1844779"/>
                  </a:lnTo>
                  <a:lnTo>
                    <a:pt x="0" y="1844779"/>
                  </a:lnTo>
                  <a:lnTo>
                    <a:pt x="0" y="0"/>
                  </a:lnTo>
                  <a:close/>
                </a:path>
              </a:pathLst>
            </a:custGeom>
            <a:blipFill>
              <a:blip r:embed="rId3"/>
              <a:stretch>
                <a:fillRect l="0" t="0" r="0" b="0"/>
              </a:stretch>
            </a:blipFill>
          </p:spPr>
        </p:sp>
        <p:sp>
          <p:nvSpPr>
            <p:cNvPr name="TextBox 7" id="7"/>
            <p:cNvSpPr txBox="true"/>
            <p:nvPr/>
          </p:nvSpPr>
          <p:spPr>
            <a:xfrm rot="0">
              <a:off x="0" y="2033445"/>
              <a:ext cx="3909161" cy="437304"/>
            </a:xfrm>
            <a:prstGeom prst="rect">
              <a:avLst/>
            </a:prstGeom>
          </p:spPr>
          <p:txBody>
            <a:bodyPr anchor="t" rtlCol="false" tIns="0" lIns="0" bIns="0" rIns="0">
              <a:spAutoFit/>
            </a:bodyPr>
            <a:lstStyle/>
            <a:p>
              <a:pPr algn="r">
                <a:lnSpc>
                  <a:spcPts val="2659"/>
                </a:lnSpc>
              </a:pPr>
              <a:r>
                <a:rPr lang="en-US" sz="1899">
                  <a:solidFill>
                    <a:srgbClr val="163D66"/>
                  </a:solidFill>
                  <a:latin typeface="Poppins"/>
                  <a:ea typeface="Poppins"/>
                  <a:cs typeface="Poppins"/>
                  <a:sym typeface="Poppins"/>
                </a:rPr>
                <a:t>Charity number 1179031</a:t>
              </a:r>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DAGdDL2JmAk</dc:identifier>
  <dcterms:modified xsi:type="dcterms:W3CDTF">2011-08-01T06:04:30Z</dcterms:modified>
  <cp:revision>1</cp:revision>
  <dc:title>Annual Report 23-24 infographics</dc:title>
</cp:coreProperties>
</file>